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1" r:id="rId7"/>
    <p:sldId id="262" r:id="rId8"/>
    <p:sldId id="264" r:id="rId9"/>
    <p:sldId id="263" r:id="rId10"/>
    <p:sldId id="725" r:id="rId11"/>
    <p:sldId id="265" r:id="rId12"/>
    <p:sldId id="266" r:id="rId13"/>
    <p:sldId id="275" r:id="rId14"/>
    <p:sldId id="727" r:id="rId15"/>
    <p:sldId id="267" r:id="rId16"/>
    <p:sldId id="268" r:id="rId17"/>
    <p:sldId id="276" r:id="rId18"/>
    <p:sldId id="269" r:id="rId19"/>
    <p:sldId id="258" r:id="rId20"/>
    <p:sldId id="277" r:id="rId21"/>
    <p:sldId id="271" r:id="rId22"/>
    <p:sldId id="272" r:id="rId23"/>
    <p:sldId id="278" r:id="rId24"/>
    <p:sldId id="280" r:id="rId25"/>
    <p:sldId id="279" r:id="rId26"/>
    <p:sldId id="281" r:id="rId27"/>
    <p:sldId id="717" r:id="rId28"/>
    <p:sldId id="719" r:id="rId29"/>
    <p:sldId id="720" r:id="rId30"/>
    <p:sldId id="721" r:id="rId31"/>
    <p:sldId id="722" r:id="rId32"/>
    <p:sldId id="723" r:id="rId33"/>
    <p:sldId id="724" r:id="rId34"/>
    <p:sldId id="27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7FA97D-F422-4CF7-91FE-53634045BEF6}" v="265" dt="2021-04-07T18:08:38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B6A96-E169-4285-B4B4-349AB5F36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407781-DD14-48D6-BF68-71C7307A3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246AF-6DA4-4BED-8C12-F5EEDE86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3ABB-B1D7-44F0-BDBB-A0E5FB68DD7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123D7-15CB-47B7-AA45-03CED9DF9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09213-DC54-4771-8846-19E310661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D765-89A9-4251-87A2-FEC5F8670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42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6C4A-851F-40FB-83C6-00299A65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BC85EA-4BA6-4A51-8E5F-2E7E8ADEF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525FD-B4CF-469B-847E-EDFA88908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3ABB-B1D7-44F0-BDBB-A0E5FB68DD7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7254C-FC24-4609-94ED-AACC6A854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8C21A-2EF2-4B6B-AAE1-9C62D73B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D765-89A9-4251-87A2-FEC5F8670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13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CBCCDB-ED0F-42A7-B222-A05310753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A13AA7-4CF2-4307-930B-64737B3F4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0322-F78F-4BFB-8E27-79837909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3ABB-B1D7-44F0-BDBB-A0E5FB68DD7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B8E6C-3C95-4BA7-BB09-366952BD1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D5013-1D9E-4A06-AF2A-501F09069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D765-89A9-4251-87A2-FEC5F8670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CDBE-F0AA-44AF-BBC6-3FE7CC68E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ABC35-C798-4E24-959C-2375A23F9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6F4A-5755-4E67-A04A-22F134B4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3ABB-B1D7-44F0-BDBB-A0E5FB68DD7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49E9F-58AF-43FB-9EB7-3FE34FEA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5F2E4-A3D0-4C08-98D5-E5E176C7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D765-89A9-4251-87A2-FEC5F8670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1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7644B-3706-413A-921B-3F77C5595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05F53-6F74-4DCF-BC2D-6A1ECB86D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694B4-C512-43C8-9D8A-5A1D93EB9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3ABB-B1D7-44F0-BDBB-A0E5FB68DD7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409D6-080D-4CCF-93A9-E46869983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C0AC7-EDF9-4ADC-BAB1-96AE93773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D765-89A9-4251-87A2-FEC5F8670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63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8FB1E-D4D6-43C6-9A14-50350CF2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BD553-4FFA-4C94-9A0B-A6DC80ED39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A404AA-0C29-45F1-AFAE-22B9CE58F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99C7D-0DD9-4046-9E92-11A70A94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3ABB-B1D7-44F0-BDBB-A0E5FB68DD7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055F0-8C30-49A0-AD37-7A1679409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25AE2-2206-4319-81DF-C3ABC3B0C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D765-89A9-4251-87A2-FEC5F8670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63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BBACC-5F27-4C92-B5A9-B689806E0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45BF0-D0D2-4F7B-9FB9-E19CC18E3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71A48-B845-41B4-A076-6C2B7CF45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16FCF-B887-4FE0-B799-05D755898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C75F7F-2ADA-416C-AF28-AF70B64CA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920944-776E-4722-B5F0-75C19F62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3ABB-B1D7-44F0-BDBB-A0E5FB68DD7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BC0429-00DE-4EB9-B2EA-7AC77D4F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77F33D-F1F4-47AF-B809-966A9DDD2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D765-89A9-4251-87A2-FEC5F8670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F9E45-58F4-4DBC-BDFA-84AE310C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87754-F8A6-49ED-834C-F84F5E759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3ABB-B1D7-44F0-BDBB-A0E5FB68DD7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5DAFC-C199-420E-8E1B-959D9319F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F8287-424C-4664-897A-4321AFFA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D765-89A9-4251-87A2-FEC5F8670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5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4DD7B-58C9-4188-A67C-F2721878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3ABB-B1D7-44F0-BDBB-A0E5FB68DD7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F50BA-8B05-417B-B5F5-90522C753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CE639-3F88-4092-B3BE-AB3186B09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D765-89A9-4251-87A2-FEC5F8670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79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285BC-2094-4E5D-AC52-E78809946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C98A6-A3C1-4D3D-9EB4-D1396E772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2F39C-5604-4126-B401-E3C2B0083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8B923-F25E-4AE3-BD01-48C308F89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3ABB-B1D7-44F0-BDBB-A0E5FB68DD7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4FE89-60AA-428D-94F8-B36FB5B01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B2F8F-A3EA-418D-B43F-D235A896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D765-89A9-4251-87A2-FEC5F8670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30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49473-71EB-4AAD-886A-1DEE2D43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745982-3DE2-4B3E-9881-1560ECE102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71AE2-82A8-4DC6-897A-57CB2965C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9D6DB-E79C-428E-9A5A-A9C62A97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3ABB-B1D7-44F0-BDBB-A0E5FB68DD7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4738D-DFC5-420C-B567-3038958BC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4B173D-5C02-478C-90C0-76294F56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D765-89A9-4251-87A2-FEC5F8670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7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961CDE-83A3-4CA4-BDEA-B26DCCD3D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78FB2-2429-4431-8055-A634DA71E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877CC-6F17-4168-972A-7EACAB0548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E3ABB-B1D7-44F0-BDBB-A0E5FB68DD7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FC2A4-91B2-4A70-8B3D-72B2A5A20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016E6-83CF-4354-94A4-0DCF76890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8D765-89A9-4251-87A2-FEC5F8670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8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hyperlink" Target="https://www.ul.com/services/ul-and-c-ul-hazardous-areas-certification-north-americ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4.m4a"/><Relationship Id="rId7" Type="http://schemas.openxmlformats.org/officeDocument/2006/relationships/image" Target="../media/image2.png"/><Relationship Id="rId2" Type="http://schemas.microsoft.com/office/2007/relationships/media" Target="../media/media24.m4a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png"/><Relationship Id="rId12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9.jpg"/><Relationship Id="rId5" Type="http://schemas.openxmlformats.org/officeDocument/2006/relationships/hyperlink" Target="http://www.evrtp.com/" TargetMode="External"/><Relationship Id="rId4" Type="http://schemas.openxmlformats.org/officeDocument/2006/relationships/hyperlink" Target="mailto:jarrod@evrtp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hyperlink" Target="https://lgmproducts.com/technical-information/atex-explained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hyperlink" Target="https://www.heatingandprocess.com/identifying-zone-0-zone-1-zone-2-hazardous-areas-raytec-lighting/" TargetMode="Externa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hyperlink" Target="https://www.omega.co.uk/technical-learning/understanding-what-is-meant-by-intrinsically-safe.html#:~:text=Intrinsically%20safe%20equipment%20is%20defined,by%20limiting%20the%20amount%20o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3C7D9-798B-4EA0-8989-1476CD6E8C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‘Calm, Cool &amp; Collected’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2C4E9-8B2D-4DB4-8DC2-203A8F3187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Selecting the right sensor for Hazardous Environments</a:t>
            </a:r>
          </a:p>
          <a:p>
            <a:endParaRPr lang="en-US" dirty="0"/>
          </a:p>
          <a:p>
            <a:r>
              <a:rPr lang="en-US" dirty="0"/>
              <a:t>Sponsored by: </a:t>
            </a:r>
          </a:p>
          <a:p>
            <a:r>
              <a:rPr lang="en-US" dirty="0"/>
              <a:t>Everight Position, POSTIAL and </a:t>
            </a:r>
            <a:r>
              <a:rPr lang="en-US" dirty="0" err="1"/>
              <a:t>Positek</a:t>
            </a:r>
            <a:endParaRPr lang="en-US" dirty="0"/>
          </a:p>
        </p:txBody>
      </p:sp>
      <p:pic>
        <p:nvPicPr>
          <p:cNvPr id="5" name="Picture 4" descr="A person smiling for the picture&#10;&#10;Description automatically generated with low confidence">
            <a:extLst>
              <a:ext uri="{FF2B5EF4-FFF2-40B4-BE49-F238E27FC236}">
                <a16:creationId xmlns:a16="http://schemas.microsoft.com/office/drawing/2014/main" id="{DFA5104E-629A-468B-8CA5-009580336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912" y="4063999"/>
            <a:ext cx="1622175" cy="238760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FD72CCE-2E49-4594-A3D9-73A304216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8" y="5600716"/>
            <a:ext cx="3272627" cy="85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FD89FD-5B5D-48E1-88BE-427345C3B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927" y="5607050"/>
            <a:ext cx="1808124" cy="850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D227A8-B25C-41B6-8517-AC3CBE22D8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1951" y="5624816"/>
            <a:ext cx="2672433" cy="82678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3F4C790-CFF9-4444-BB20-C2A81A309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7"/>
    </mc:Choice>
    <mc:Fallback xmlns="">
      <p:transition spd="slow" advTm="12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60525-1091-46BB-947C-F35CBFD68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Devices – Non-Sparking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504FD-53EF-4A2F-8C8F-5743125C87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prevents sparking or excess temperatures under normal circumstances</a:t>
            </a:r>
            <a:endParaRPr lang="pl-PL" sz="2800" b="0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6FF7A7-92E6-42CD-BDDC-CC92AFEAA0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Designed for least stringent environments</a:t>
            </a:r>
          </a:p>
          <a:p>
            <a:r>
              <a:rPr lang="en-US" b="0" dirty="0"/>
              <a:t>Explosive atmosphere is not usually present </a:t>
            </a:r>
            <a:endParaRPr lang="pl-PL" b="0" dirty="0"/>
          </a:p>
          <a:p>
            <a:endParaRPr lang="en-US" dirty="0"/>
          </a:p>
        </p:txBody>
      </p:sp>
      <p:pic>
        <p:nvPicPr>
          <p:cNvPr id="7" name="Picture 6" descr="nA.jpg">
            <a:extLst>
              <a:ext uri="{FF2B5EF4-FFF2-40B4-BE49-F238E27FC236}">
                <a16:creationId xmlns:a16="http://schemas.microsoft.com/office/drawing/2014/main" id="{DFCD8650-C045-4CD9-9AA3-CCAD61C90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</a:blip>
          <a:stretch>
            <a:fillRect/>
          </a:stretch>
        </p:blipFill>
        <p:spPr>
          <a:xfrm>
            <a:off x="1090770" y="3324226"/>
            <a:ext cx="4243230" cy="235615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0A68C0E-3432-4148-A8AE-66A83DD60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BC5647-8F6A-4528-B1D4-12471EE0C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07"/>
    </mc:Choice>
    <mc:Fallback xmlns="">
      <p:transition spd="slow" advTm="54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60525-1091-46BB-947C-F35CBFD68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Devices – Flame-Proof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504FD-53EF-4A2F-8C8F-5743125C87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 explosion occurring inside encoder will not propagate to environment</a:t>
            </a:r>
            <a:endParaRPr lang="pl-PL" sz="2800" b="0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6FF7A7-92E6-42CD-BDDC-CC92AFEAA0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flameproof enclosure.jpg">
            <a:extLst>
              <a:ext uri="{FF2B5EF4-FFF2-40B4-BE49-F238E27FC236}">
                <a16:creationId xmlns:a16="http://schemas.microsoft.com/office/drawing/2014/main" id="{6C96EAA9-DE1F-4A79-969E-D45A60F12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</a:blip>
          <a:srcRect/>
          <a:stretch>
            <a:fillRect/>
          </a:stretch>
        </p:blipFill>
        <p:spPr bwMode="auto">
          <a:xfrm>
            <a:off x="1083715" y="3286126"/>
            <a:ext cx="4356178" cy="241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5AA1F26-D999-42E5-9F58-137FF45F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6741DB-0D65-4C42-AF10-15BDABD8D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2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3"/>
    </mc:Choice>
    <mc:Fallback xmlns="">
      <p:transition spd="slow" advTm="21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BCEB-733C-4A09-801E-349B95779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Devices – Explosion Proof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ABA20-7E11-4A25-88F0-095536261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663989" cy="4351338"/>
          </a:xfrm>
        </p:spPr>
        <p:txBody>
          <a:bodyPr>
            <a:normAutofit/>
          </a:bodyPr>
          <a:lstStyle/>
          <a:p>
            <a:r>
              <a:rPr lang="en-US" dirty="0"/>
              <a:t>Can’t remove the fuel, so engineers </a:t>
            </a:r>
            <a:r>
              <a:rPr lang="en-US" b="1" i="1" u="sng" dirty="0"/>
              <a:t>contain the ignition</a:t>
            </a:r>
          </a:p>
          <a:p>
            <a:r>
              <a:rPr lang="en-US" dirty="0"/>
              <a:t>‘Explosion Proof’</a:t>
            </a:r>
          </a:p>
          <a:p>
            <a:pPr lvl="1"/>
            <a:r>
              <a:rPr lang="en-US" dirty="0"/>
              <a:t>If an explosive atmosphere penetrates into an enclosure and a trigger is produced; the explosion occurs, but it remains confined within the enclosure </a:t>
            </a:r>
          </a:p>
          <a:p>
            <a:pPr lvl="2"/>
            <a:r>
              <a:rPr lang="en-US" dirty="0"/>
              <a:t>Does not allow the spread of flame to the surrounding atmosphere</a:t>
            </a:r>
          </a:p>
          <a:p>
            <a:pPr lvl="2"/>
            <a:r>
              <a:rPr lang="en-US" b="0" i="0" dirty="0">
                <a:solidFill>
                  <a:srgbClr val="2E2E2E"/>
                </a:solidFill>
                <a:effectLst/>
                <a:latin typeface="Abel"/>
              </a:rPr>
              <a:t>External temperature of the housing will not get hot enough to ignite vapors in the area</a:t>
            </a:r>
            <a:endParaRPr lang="en-US" dirty="0"/>
          </a:p>
          <a:p>
            <a:pPr lvl="1"/>
            <a:r>
              <a:rPr lang="en-US" dirty="0"/>
              <a:t>Enclosures must be constructed with</a:t>
            </a:r>
          </a:p>
          <a:p>
            <a:pPr lvl="2"/>
            <a:r>
              <a:rPr lang="en-US" dirty="0"/>
              <a:t>Mechanical strength such as to contain the overpressure caused by the explosion</a:t>
            </a:r>
          </a:p>
          <a:p>
            <a:pPr lvl="2"/>
            <a:r>
              <a:rPr lang="en-US" dirty="0"/>
              <a:t>Allow the escape of flue gases (flame path)</a:t>
            </a:r>
          </a:p>
          <a:p>
            <a:pPr lvl="3"/>
            <a:r>
              <a:rPr lang="en-US" dirty="0"/>
              <a:t>Allows the gases to exit the enclosure and to cool down during the passage, so that they are no longer able to trigger the outside atmosphere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245D1-D038-44C1-883C-E7A125CB9E22}"/>
              </a:ext>
            </a:extLst>
          </p:cNvPr>
          <p:cNvSpPr txBox="1"/>
          <p:nvPr/>
        </p:nvSpPr>
        <p:spPr>
          <a:xfrm>
            <a:off x="3197230" y="6488668"/>
            <a:ext cx="899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https://www.cortemgroup.com/en/about-ex/technical-articles/evolution-ex-proof-flame-path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D324979-8B02-49EB-A1DF-A6277FF9D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FAACC91-CD6A-4329-A63F-757639236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1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18"/>
    </mc:Choice>
    <mc:Fallback>
      <p:transition spd="slow" advTm="7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7074F7-69C9-401A-9A64-08671A8A7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202" y="3764838"/>
            <a:ext cx="3867160" cy="2831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C60525-1091-46BB-947C-F35CBFD68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Devices – Explosion Proof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504FD-53EF-4A2F-8C8F-5743125C8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628003" cy="4351338"/>
          </a:xfrm>
        </p:spPr>
        <p:txBody>
          <a:bodyPr>
            <a:normAutofit/>
          </a:bodyPr>
          <a:lstStyle/>
          <a:p>
            <a:r>
              <a:rPr lang="en-US" dirty="0"/>
              <a:t>Since Ex Proof devices are largely mechanical changes, communicating with them is similar to industrial devices</a:t>
            </a:r>
          </a:p>
          <a:p>
            <a:r>
              <a:rPr lang="en-US" dirty="0"/>
              <a:t>No additional barrier as for IS devices </a:t>
            </a:r>
          </a:p>
          <a:p>
            <a:r>
              <a:rPr lang="en-US" dirty="0"/>
              <a:t>Analogous devices for ‘safe’ environments are often available</a:t>
            </a:r>
          </a:p>
          <a:p>
            <a:pPr lvl="1"/>
            <a:r>
              <a:rPr lang="en-US" dirty="0"/>
              <a:t>Reduce cost and overall system complexity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5EC67-1040-4807-9ECF-2615C97A4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208" y="751910"/>
            <a:ext cx="3867161" cy="2939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56FE4-EA6D-4E57-9EB5-120373D853F8}"/>
              </a:ext>
            </a:extLst>
          </p:cNvPr>
          <p:cNvSpPr txBox="1"/>
          <p:nvPr/>
        </p:nvSpPr>
        <p:spPr>
          <a:xfrm>
            <a:off x="7602208" y="6539232"/>
            <a:ext cx="43733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0" dirty="0">
                <a:solidFill>
                  <a:srgbClr val="2B2B2B"/>
                </a:solidFill>
                <a:effectLst/>
                <a:latin typeface="Roboto"/>
              </a:rPr>
              <a:t>Image Credit: National Electrical Code Handbook, 2017 Edition</a:t>
            </a:r>
            <a:endParaRPr lang="en-US" sz="11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B6709E8-3FE8-47F0-8C70-D5882848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6B1A77-A64E-484D-B839-F0F2C7CEF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8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55"/>
    </mc:Choice>
    <mc:Fallback>
      <p:transition spd="slow" advTm="49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3878E-87A9-4070-A554-466C10FD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A080EE9-AFA9-4413-B0A9-7C7FB17B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83" y="2060586"/>
            <a:ext cx="7925394" cy="401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450CD34-9A70-48D7-84A8-BD89C6B9A311}"/>
              </a:ext>
            </a:extLst>
          </p:cNvPr>
          <p:cNvCxnSpPr>
            <a:cxnSpLocks/>
          </p:cNvCxnSpPr>
          <p:nvPr/>
        </p:nvCxnSpPr>
        <p:spPr>
          <a:xfrm flipV="1">
            <a:off x="1311299" y="2827798"/>
            <a:ext cx="1656490" cy="7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FB18968-7411-4C5B-B8D6-52F2D93FEF1F}"/>
              </a:ext>
            </a:extLst>
          </p:cNvPr>
          <p:cNvSpPr txBox="1"/>
          <p:nvPr/>
        </p:nvSpPr>
        <p:spPr>
          <a:xfrm>
            <a:off x="858264" y="2643132"/>
            <a:ext cx="545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CSA</a:t>
            </a:r>
          </a:p>
          <a:p>
            <a:endParaRPr lang="en-US" dirty="0"/>
          </a:p>
          <a:p>
            <a:r>
              <a:rPr lang="en-US" dirty="0"/>
              <a:t>UL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7BFEB1-A206-42EC-B4B9-39CE3CAE4E1A}"/>
              </a:ext>
            </a:extLst>
          </p:cNvPr>
          <p:cNvCxnSpPr>
            <a:cxnSpLocks/>
          </p:cNvCxnSpPr>
          <p:nvPr/>
        </p:nvCxnSpPr>
        <p:spPr>
          <a:xfrm flipV="1">
            <a:off x="1407243" y="3273896"/>
            <a:ext cx="1656490" cy="7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EF7477-7B31-43BC-A73B-E8E7D919B830}"/>
              </a:ext>
            </a:extLst>
          </p:cNvPr>
          <p:cNvCxnSpPr>
            <a:cxnSpLocks/>
          </p:cNvCxnSpPr>
          <p:nvPr/>
        </p:nvCxnSpPr>
        <p:spPr>
          <a:xfrm flipH="1">
            <a:off x="6096000" y="1690688"/>
            <a:ext cx="505573" cy="1213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EDD87F5-4093-4DCD-99E3-346C860C6D20}"/>
              </a:ext>
            </a:extLst>
          </p:cNvPr>
          <p:cNvSpPr txBox="1"/>
          <p:nvPr/>
        </p:nvSpPr>
        <p:spPr>
          <a:xfrm>
            <a:off x="6499174" y="1413972"/>
            <a:ext cx="64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ATEX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3C0928-98A4-4E07-A4A5-B18E5024D7F2}"/>
              </a:ext>
            </a:extLst>
          </p:cNvPr>
          <p:cNvCxnSpPr>
            <a:cxnSpLocks/>
          </p:cNvCxnSpPr>
          <p:nvPr/>
        </p:nvCxnSpPr>
        <p:spPr>
          <a:xfrm flipH="1">
            <a:off x="6348786" y="1967404"/>
            <a:ext cx="1255172" cy="936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F9460F0-BF75-432F-90AC-0E763F934900}"/>
              </a:ext>
            </a:extLst>
          </p:cNvPr>
          <p:cNvSpPr txBox="1"/>
          <p:nvPr/>
        </p:nvSpPr>
        <p:spPr>
          <a:xfrm>
            <a:off x="7513284" y="1797578"/>
            <a:ext cx="68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IECEx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E90D73-C4A7-4D56-ADB6-9500FEEA3F70}"/>
              </a:ext>
            </a:extLst>
          </p:cNvPr>
          <p:cNvCxnSpPr>
            <a:cxnSpLocks/>
          </p:cNvCxnSpPr>
          <p:nvPr/>
        </p:nvCxnSpPr>
        <p:spPr>
          <a:xfrm flipH="1">
            <a:off x="8400027" y="2274242"/>
            <a:ext cx="1415953" cy="629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988133-2BD5-4C12-B96F-AC61DC997258}"/>
              </a:ext>
            </a:extLst>
          </p:cNvPr>
          <p:cNvSpPr txBox="1"/>
          <p:nvPr/>
        </p:nvSpPr>
        <p:spPr>
          <a:xfrm>
            <a:off x="9668157" y="2036157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CCC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4028054-D2FA-479C-90A4-310BFCB49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CCDF9E-1C4F-4504-9B34-01CE44110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0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94"/>
    </mc:Choice>
    <mc:Fallback>
      <p:transition spd="slow" advTm="39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296CD-6433-401A-9C5A-C7CBD2653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B8B4A-671B-4533-86C5-789076CDDB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North America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AB511-76FE-494B-9DEB-FDD1BBAA72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Europe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7F53FE-595C-45AC-AD44-C57540371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051"/>
          <a:stretch/>
        </p:blipFill>
        <p:spPr>
          <a:xfrm>
            <a:off x="260683" y="2380633"/>
            <a:ext cx="5547239" cy="2584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0F13A2-0F0C-4F28-8A3A-F6EA221CD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439" y="2380633"/>
            <a:ext cx="4408307" cy="306776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71ECA36-F351-4565-ACBF-132A99A7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CDF157-547D-4503-80A0-398BA9B7C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6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9"/>
    </mc:Choice>
    <mc:Fallback xmlns="">
      <p:transition spd="slow" advTm="14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BD27-21CF-4764-907B-53847B64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C9197-1254-47B6-97F8-5FCB012FA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9240"/>
            <a:ext cx="10515600" cy="5516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Ability to use ATEX in N. America and use UL/CSA in Europe is often a case-by-case decision for the safety engineer for the project </a:t>
            </a:r>
          </a:p>
          <a:p>
            <a:r>
              <a:rPr lang="en-US" sz="2400" dirty="0"/>
              <a:t>More on </a:t>
            </a:r>
            <a:r>
              <a:rPr lang="en-US" sz="2400" dirty="0" err="1"/>
              <a:t>Class+Div</a:t>
            </a:r>
            <a:r>
              <a:rPr lang="en-US" sz="2400" dirty="0"/>
              <a:t> VS. Zone </a:t>
            </a:r>
            <a:r>
              <a:rPr lang="en-US" sz="2400" dirty="0">
                <a:hlinkClick r:id="rId4"/>
              </a:rPr>
              <a:t>https://www.ul.com/services/ul-and-c-ul-hazardous-areas-certification-north-america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2F45D0-A504-47E0-B354-1CE097F24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86" y="1539391"/>
            <a:ext cx="11777628" cy="306354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D97CAA2-8930-44D6-BD68-59BDFA34C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52AE8B3-F169-4C0A-924E-D5E5C6FDA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1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77"/>
    </mc:Choice>
    <mc:Fallback>
      <p:transition spd="slow" advTm="34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BD27-21CF-4764-907B-53847B64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Labeling – </a:t>
            </a:r>
            <a:r>
              <a:rPr lang="en-US" dirty="0" err="1"/>
              <a:t>Class+Div</a:t>
            </a:r>
            <a:r>
              <a:rPr lang="en-US" dirty="0"/>
              <a:t> VS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C9197-1254-47B6-97F8-5FCB012FA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9240"/>
            <a:ext cx="10515600" cy="5516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1BE0DF-905E-4ED1-BF29-6A4BFA4937D1}"/>
              </a:ext>
            </a:extLst>
          </p:cNvPr>
          <p:cNvPicPr/>
          <p:nvPr/>
        </p:nvPicPr>
        <p:blipFill rotWithShape="1">
          <a:blip r:embed="rId4"/>
          <a:srcRect b="49013"/>
          <a:stretch/>
        </p:blipFill>
        <p:spPr>
          <a:xfrm>
            <a:off x="2250832" y="1542478"/>
            <a:ext cx="8018583" cy="469419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2BD7159-9056-407A-A2F1-4591E048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DA5AC0-F2AA-4B67-BFCD-95CD1A4AD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8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5"/>
    </mc:Choice>
    <mc:Fallback xmlns="">
      <p:transition spd="slow" advTm="27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6476B-8038-4C3D-B26B-2173685B5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30A23-C60E-41A0-9C84-2F1715B38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Broad variety of sensors on the market for use in hazardous environments</a:t>
            </a:r>
          </a:p>
          <a:p>
            <a:pPr lvl="1"/>
            <a:r>
              <a:rPr lang="en-US" dirty="0"/>
              <a:t>Rotary</a:t>
            </a:r>
          </a:p>
          <a:p>
            <a:pPr lvl="1"/>
            <a:r>
              <a:rPr lang="en-US" dirty="0"/>
              <a:t>Tilt</a:t>
            </a:r>
          </a:p>
          <a:p>
            <a:pPr lvl="1"/>
            <a:r>
              <a:rPr lang="en-US" dirty="0"/>
              <a:t>Linear</a:t>
            </a:r>
          </a:p>
          <a:p>
            <a:pPr lvl="1"/>
            <a:r>
              <a:rPr lang="en-US" dirty="0"/>
              <a:t>Temperature</a:t>
            </a:r>
          </a:p>
          <a:p>
            <a:pPr lvl="1"/>
            <a:r>
              <a:rPr lang="en-US" dirty="0"/>
              <a:t>Pressure</a:t>
            </a:r>
          </a:p>
          <a:p>
            <a:pPr lvl="1"/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1DFB7-CA35-4CB7-806F-F9FBFF90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058" y="3052759"/>
            <a:ext cx="5900742" cy="345303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21ED71E-0445-448F-9ECF-34CFBFBD9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9A84914-B69A-4C58-AA9F-90061271B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33"/>
    </mc:Choice>
    <mc:Fallback>
      <p:transition spd="slow" advTm="2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0E8A6-2540-4167-AB0A-50C42D93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17283-8F74-49EF-81C4-CD5DE23A8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57122" cy="4351338"/>
          </a:xfrm>
        </p:spPr>
        <p:txBody>
          <a:bodyPr/>
          <a:lstStyle/>
          <a:p>
            <a:r>
              <a:rPr lang="en-US" dirty="0"/>
              <a:t>Founded in Germany in 1918</a:t>
            </a:r>
          </a:p>
          <a:p>
            <a:r>
              <a:rPr lang="en-US" dirty="0"/>
              <a:t>Growing global presence in last 20 year</a:t>
            </a:r>
          </a:p>
          <a:p>
            <a:r>
              <a:rPr lang="en-US" dirty="0"/>
              <a:t>Focus is on elimination of active ignition source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F6897C-1018-4162-9335-3C71B4E4B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196" y="1690688"/>
            <a:ext cx="3283643" cy="243891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A30BF3B-A95A-4A33-987C-F4108A819DC4}"/>
              </a:ext>
            </a:extLst>
          </p:cNvPr>
          <p:cNvSpPr/>
          <p:nvPr/>
        </p:nvSpPr>
        <p:spPr>
          <a:xfrm>
            <a:off x="7162108" y="1320401"/>
            <a:ext cx="2325757" cy="1292087"/>
          </a:xfrm>
          <a:prstGeom prst="ellipse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015B87-9CD8-4DC9-AC16-DED4BEEB2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565" y="4658689"/>
            <a:ext cx="10099274" cy="183418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F83266D-1CFD-4D81-A85A-9C75301EA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AB1D01F-4D30-4816-93E8-A3C77BB39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3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57"/>
    </mc:Choice>
    <mc:Fallback>
      <p:transition spd="slow" advTm="19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6B20-94D5-4DD3-A271-A46D2FDA7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FD7C2-98AC-4203-9B79-78A86133B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‘Hazardous Location (</a:t>
            </a:r>
            <a:r>
              <a:rPr lang="en-US" dirty="0" err="1"/>
              <a:t>HazLoc</a:t>
            </a:r>
            <a:r>
              <a:rPr lang="en-US" dirty="0"/>
              <a:t>)’</a:t>
            </a:r>
          </a:p>
          <a:p>
            <a:r>
              <a:rPr lang="en-US" dirty="0"/>
              <a:t>How are devices made to operate in a Hazardous Location</a:t>
            </a:r>
          </a:p>
          <a:p>
            <a:pPr lvl="1"/>
            <a:r>
              <a:rPr lang="en-US" dirty="0"/>
              <a:t>Intrinsically Safe</a:t>
            </a:r>
          </a:p>
          <a:p>
            <a:pPr lvl="1"/>
            <a:r>
              <a:rPr lang="en-US" dirty="0"/>
              <a:t>Explosion Proof</a:t>
            </a:r>
          </a:p>
          <a:p>
            <a:r>
              <a:rPr lang="en-US" dirty="0"/>
              <a:t>Sensors developed for </a:t>
            </a:r>
            <a:r>
              <a:rPr lang="en-US" dirty="0" err="1"/>
              <a:t>HazLoc</a:t>
            </a:r>
            <a:endParaRPr lang="en-US" dirty="0"/>
          </a:p>
          <a:p>
            <a:r>
              <a:rPr lang="en-US" dirty="0"/>
              <a:t>Q+A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2B02C-DD43-4170-A4F5-D90A906AFFC1}"/>
              </a:ext>
            </a:extLst>
          </p:cNvPr>
          <p:cNvSpPr txBox="1"/>
          <p:nvPr/>
        </p:nvSpPr>
        <p:spPr>
          <a:xfrm>
            <a:off x="1628775" y="5846544"/>
            <a:ext cx="854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Disclaimer: </a:t>
            </a:r>
            <a:r>
              <a:rPr lang="en-US" dirty="0"/>
              <a:t>Final decisions on products in a hazardous location must be made by a Safety Engineer who has complete knowledge of the entire location.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E530298-8227-4707-8C42-11AE35355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41C8760-A139-4B76-A05D-12C3B8058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6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16"/>
    </mc:Choice>
    <mc:Fallback xmlns="">
      <p:transition spd="slow" advTm="32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98F09-6BFA-45F6-8998-AF9E4B91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POSITAL -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04D5D-70C1-4DA7-AFC8-D354A71BD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1890" cy="4351338"/>
          </a:xfrm>
        </p:spPr>
        <p:txBody>
          <a:bodyPr/>
          <a:lstStyle/>
          <a:p>
            <a:r>
              <a:rPr lang="en-US" dirty="0"/>
              <a:t>Rotary encoders and inclinometers</a:t>
            </a:r>
          </a:p>
          <a:p>
            <a:r>
              <a:rPr lang="en-US" dirty="0"/>
              <a:t>Large Variety of the Ex-Products</a:t>
            </a:r>
          </a:p>
          <a:p>
            <a:r>
              <a:rPr lang="en-US" dirty="0"/>
              <a:t>Universal Compact Mechanical Designs</a:t>
            </a:r>
          </a:p>
          <a:p>
            <a:r>
              <a:rPr lang="en-US" dirty="0"/>
              <a:t>Easy Application Installation</a:t>
            </a:r>
          </a:p>
          <a:p>
            <a:r>
              <a:rPr lang="en-US" dirty="0"/>
              <a:t>Products with Global View of the Regional Ex-Certification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317C2-AC7F-4336-9ABF-33DAFB70B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090" y="1422821"/>
            <a:ext cx="5646136" cy="4754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96DBE5-1850-4283-9D0C-B4CF79FF2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148" y="4969565"/>
            <a:ext cx="2361289" cy="183764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B06303F-ECD9-4859-BA67-9923F0FC8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2F2984D-5373-43AE-BD0B-633EA52BE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89"/>
    </mc:Choice>
    <mc:Fallback>
      <p:transition spd="slow" advTm="39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40469-B548-4AF8-8FCD-FE80836E3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POSITAL - Approach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03D88-17A2-4BFC-B1E6-157CDE0710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b="0" dirty="0"/>
              <a:t>Non Sparking </a:t>
            </a:r>
            <a:r>
              <a:rPr lang="pl-PL" sz="2800" b="0" dirty="0"/>
              <a:t>Type </a:t>
            </a:r>
            <a:r>
              <a:rPr lang="en-US" sz="2800" b="0" dirty="0"/>
              <a:t>“</a:t>
            </a:r>
            <a:r>
              <a:rPr lang="en-US" dirty="0" err="1"/>
              <a:t>nA</a:t>
            </a:r>
            <a:r>
              <a:rPr lang="pl-PL" sz="2800" b="0" dirty="0"/>
              <a:t>”</a:t>
            </a:r>
            <a:endParaRPr lang="en-US" sz="2800" b="0" dirty="0"/>
          </a:p>
          <a:p>
            <a:r>
              <a:rPr lang="en-US" dirty="0"/>
              <a:t>Design prevents sparking or excess temperatures </a:t>
            </a:r>
          </a:p>
          <a:p>
            <a:pPr lvl="1"/>
            <a:r>
              <a:rPr lang="en-US" dirty="0"/>
              <a:t>Seals</a:t>
            </a:r>
          </a:p>
          <a:p>
            <a:pPr lvl="1"/>
            <a:r>
              <a:rPr lang="en-US" b="0" dirty="0"/>
              <a:t>Glands</a:t>
            </a:r>
          </a:p>
          <a:p>
            <a:pPr lvl="1"/>
            <a:r>
              <a:rPr lang="en-US" dirty="0"/>
              <a:t>Produced by only trained workers</a:t>
            </a:r>
            <a:endParaRPr lang="pl-PL" b="0" dirty="0"/>
          </a:p>
          <a:p>
            <a:endParaRPr lang="en-US" dirty="0"/>
          </a:p>
        </p:txBody>
      </p:sp>
      <p:pic>
        <p:nvPicPr>
          <p:cNvPr id="10" name="Picture 9" descr="nA.jpg">
            <a:extLst>
              <a:ext uri="{FF2B5EF4-FFF2-40B4-BE49-F238E27FC236}">
                <a16:creationId xmlns:a16="http://schemas.microsoft.com/office/drawing/2014/main" id="{D57B34E7-E05F-400D-A94D-20789F31A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</a:blip>
          <a:stretch>
            <a:fillRect/>
          </a:stretch>
        </p:blipFill>
        <p:spPr>
          <a:xfrm>
            <a:off x="1263746" y="4492841"/>
            <a:ext cx="3528860" cy="19594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AEBEB8-021B-482E-9122-E465AC674402}"/>
              </a:ext>
            </a:extLst>
          </p:cNvPr>
          <p:cNvSpPr txBox="1"/>
          <p:nvPr/>
        </p:nvSpPr>
        <p:spPr>
          <a:xfrm>
            <a:off x="6505964" y="3981900"/>
            <a:ext cx="262828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0" dirty="0"/>
              <a:t>Dedicated for: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b="0" dirty="0"/>
              <a:t>Zone </a:t>
            </a:r>
            <a:r>
              <a:rPr lang="pl-PL" sz="1400" b="0" dirty="0"/>
              <a:t>2</a:t>
            </a:r>
            <a:r>
              <a:rPr lang="en-US" sz="1400" b="0" dirty="0"/>
              <a:t> &amp; 2</a:t>
            </a:r>
            <a:r>
              <a:rPr lang="pl-PL" sz="1400" b="0" dirty="0"/>
              <a:t>2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b="0" dirty="0"/>
              <a:t>Div. 2 Class I</a:t>
            </a:r>
            <a:endParaRPr lang="en-US" sz="1400" b="0" dirty="0"/>
          </a:p>
        </p:txBody>
      </p:sp>
      <p:pic>
        <p:nvPicPr>
          <p:cNvPr id="12" name="Picture 11" descr="P_356 - Windows Photo Viewer_2013-11-03_22-28-43.jpg">
            <a:extLst>
              <a:ext uri="{FF2B5EF4-FFF2-40B4-BE49-F238E27FC236}">
                <a16:creationId xmlns:a16="http://schemas.microsoft.com/office/drawing/2014/main" id="{A1A50BEE-7E09-4E81-99A0-864B8D91514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094271" y="1230086"/>
            <a:ext cx="3275964" cy="25104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20FFF-428B-4885-9CBE-57F59E85FCD7}"/>
              </a:ext>
            </a:extLst>
          </p:cNvPr>
          <p:cNvSpPr txBox="1"/>
          <p:nvPr/>
        </p:nvSpPr>
        <p:spPr>
          <a:xfrm>
            <a:off x="8534401" y="3957540"/>
            <a:ext cx="3777343" cy="2321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0" dirty="0" err="1"/>
              <a:t>Certification</a:t>
            </a:r>
            <a:r>
              <a:rPr lang="pl-PL" sz="1400" b="0" dirty="0"/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b="0" dirty="0"/>
              <a:t>Manufacture Self-declaration </a:t>
            </a:r>
            <a:r>
              <a:rPr lang="pl-PL" sz="1400" dirty="0"/>
              <a:t>ATEX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b="0" dirty="0" err="1"/>
              <a:t>Profinet</a:t>
            </a:r>
            <a:r>
              <a:rPr lang="pl-PL" sz="1400" b="0" dirty="0"/>
              <a:t> Encoder for Div.2 Class I</a:t>
            </a:r>
          </a:p>
          <a:p>
            <a:pPr>
              <a:lnSpc>
                <a:spcPct val="150000"/>
              </a:lnSpc>
            </a:pPr>
            <a:r>
              <a:rPr lang="pl-PL" sz="1400" b="0" dirty="0" err="1"/>
              <a:t>Future</a:t>
            </a:r>
            <a:r>
              <a:rPr lang="pl-PL" sz="1400" b="0" dirty="0"/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b="0" dirty="0"/>
              <a:t>3rd party </a:t>
            </a:r>
            <a:r>
              <a:rPr lang="pl-PL" sz="1400" b="0" dirty="0" err="1"/>
              <a:t>certification</a:t>
            </a:r>
            <a:r>
              <a:rPr lang="pl-PL" sz="1400" b="0" dirty="0"/>
              <a:t> for ATEX/IECEX*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b="0" dirty="0" err="1"/>
              <a:t>Extend</a:t>
            </a:r>
            <a:r>
              <a:rPr lang="pl-PL" sz="1400" b="0" dirty="0"/>
              <a:t> UL/CSA for Div. 2 </a:t>
            </a:r>
            <a:r>
              <a:rPr lang="pl-PL" sz="1400" b="0" dirty="0" err="1"/>
              <a:t>class</a:t>
            </a:r>
            <a:r>
              <a:rPr lang="pl-PL" sz="1400" b="0" dirty="0"/>
              <a:t> I/II*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400" b="0" dirty="0"/>
              <a:t>CCC – China*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30AD40-F1A5-4AE0-9ECA-C8DADF624189}"/>
              </a:ext>
            </a:extLst>
          </p:cNvPr>
          <p:cNvSpPr txBox="1"/>
          <p:nvPr/>
        </p:nvSpPr>
        <p:spPr>
          <a:xfrm>
            <a:off x="6134410" y="6386959"/>
            <a:ext cx="2358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0" dirty="0"/>
              <a:t>*</a:t>
            </a:r>
            <a:r>
              <a:rPr lang="pl-PL" sz="1200" b="0" dirty="0" err="1"/>
              <a:t>Certification</a:t>
            </a:r>
            <a:r>
              <a:rPr lang="pl-PL" sz="1200" b="0" dirty="0"/>
              <a:t> </a:t>
            </a:r>
            <a:r>
              <a:rPr lang="pl-PL" sz="1200" b="0" dirty="0" err="1"/>
              <a:t>project</a:t>
            </a:r>
            <a:r>
              <a:rPr lang="pl-PL" sz="1200" b="0" dirty="0"/>
              <a:t> in </a:t>
            </a:r>
            <a:r>
              <a:rPr lang="pl-PL" sz="1200" b="0" dirty="0" err="1"/>
              <a:t>progress</a:t>
            </a:r>
            <a:endParaRPr lang="en-US" sz="1200" b="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C221D5B-D80B-41A0-BC9C-7942A3687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3C9F104-7211-4836-A976-7C4469CA8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3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58"/>
    </mc:Choice>
    <mc:Fallback>
      <p:transition spd="slow" advTm="42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40469-B548-4AF8-8FCD-FE80836E3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POSITAL - Approach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03D88-17A2-4BFC-B1E6-157CDE071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6630" cy="4351338"/>
          </a:xfrm>
        </p:spPr>
        <p:txBody>
          <a:bodyPr/>
          <a:lstStyle/>
          <a:p>
            <a:r>
              <a:rPr lang="pl-PL" sz="2800" b="0" dirty="0"/>
              <a:t>Flameproof Enclosure </a:t>
            </a:r>
            <a:r>
              <a:rPr lang="en-US" sz="2800" b="0" dirty="0"/>
              <a:t>   </a:t>
            </a:r>
            <a:r>
              <a:rPr lang="pl-PL" sz="2800" b="0" dirty="0"/>
              <a:t>Type </a:t>
            </a:r>
            <a:r>
              <a:rPr lang="en-US" sz="2800" b="0" dirty="0"/>
              <a:t>“</a:t>
            </a:r>
            <a:r>
              <a:rPr lang="pl-PL" sz="2800" b="0" dirty="0"/>
              <a:t>d”</a:t>
            </a:r>
            <a:endParaRPr lang="en-US" sz="2800" b="0" dirty="0"/>
          </a:p>
          <a:p>
            <a:r>
              <a:rPr lang="en-US" dirty="0"/>
              <a:t>An explosion occurring inside encoder will not propagate to environment</a:t>
            </a:r>
          </a:p>
          <a:p>
            <a:pPr lvl="1"/>
            <a:r>
              <a:rPr lang="en-US" b="0" dirty="0"/>
              <a:t>Thicker housings</a:t>
            </a:r>
          </a:p>
          <a:p>
            <a:pPr lvl="1"/>
            <a:r>
              <a:rPr lang="en-US" dirty="0"/>
              <a:t>Flame paths</a:t>
            </a:r>
          </a:p>
          <a:p>
            <a:pPr lvl="1"/>
            <a:endParaRPr lang="pl-PL" b="0" dirty="0"/>
          </a:p>
          <a:p>
            <a:endParaRPr lang="en-US" dirty="0"/>
          </a:p>
        </p:txBody>
      </p:sp>
      <p:pic>
        <p:nvPicPr>
          <p:cNvPr id="6" name="Picture 5" descr="flameproof enclosure.jpg">
            <a:extLst>
              <a:ext uri="{FF2B5EF4-FFF2-40B4-BE49-F238E27FC236}">
                <a16:creationId xmlns:a16="http://schemas.microsoft.com/office/drawing/2014/main" id="{9CD8E555-9846-4DDC-B4DE-9839FF14C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</a:blip>
          <a:srcRect/>
          <a:stretch>
            <a:fillRect/>
          </a:stretch>
        </p:blipFill>
        <p:spPr bwMode="auto">
          <a:xfrm>
            <a:off x="1754963" y="4011754"/>
            <a:ext cx="3912999" cy="216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Fraba_NV\4_Issues\Marketing\Brand POSITAL\Pictures\P_440-456 rgb\P_445.jpg">
            <a:extLst>
              <a:ext uri="{FF2B5EF4-FFF2-40B4-BE49-F238E27FC236}">
                <a16:creationId xmlns:a16="http://schemas.microsoft.com/office/drawing/2014/main" id="{C27A97B8-B1B9-4A25-A2ED-5FEFB96C2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4830" y="1333153"/>
            <a:ext cx="4579024" cy="3190904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10E823-4002-4D60-A9C9-F7091A48EEB7}"/>
              </a:ext>
            </a:extLst>
          </p:cNvPr>
          <p:cNvSpPr txBox="1"/>
          <p:nvPr/>
        </p:nvSpPr>
        <p:spPr>
          <a:xfrm>
            <a:off x="9397382" y="4892437"/>
            <a:ext cx="22464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0" dirty="0" err="1"/>
              <a:t>Certification</a:t>
            </a:r>
            <a:r>
              <a:rPr lang="pl-PL" sz="1400" b="0" dirty="0"/>
              <a:t>:</a:t>
            </a:r>
          </a:p>
          <a:p>
            <a:pPr>
              <a:lnSpc>
                <a:spcPct val="150000"/>
              </a:lnSpc>
            </a:pPr>
            <a:r>
              <a:rPr lang="pl-PL" sz="1400" dirty="0"/>
              <a:t>ATEX &amp; </a:t>
            </a:r>
            <a:r>
              <a:rPr lang="pl-PL" sz="1400" dirty="0" err="1"/>
              <a:t>IECEx</a:t>
            </a:r>
            <a:endParaRPr lang="pl-PL" sz="1400" dirty="0"/>
          </a:p>
          <a:p>
            <a:pPr>
              <a:lnSpc>
                <a:spcPct val="150000"/>
              </a:lnSpc>
            </a:pPr>
            <a:r>
              <a:rPr lang="pl-PL" sz="1400" b="0" dirty="0" err="1"/>
              <a:t>Future</a:t>
            </a:r>
            <a:r>
              <a:rPr lang="pl-PL" sz="1400" b="0" dirty="0"/>
              <a:t>:</a:t>
            </a:r>
          </a:p>
          <a:p>
            <a:pPr>
              <a:lnSpc>
                <a:spcPct val="150000"/>
              </a:lnSpc>
            </a:pPr>
            <a:r>
              <a:rPr lang="pl-PL" sz="1400" b="0" dirty="0"/>
              <a:t>CCC – China*</a:t>
            </a:r>
          </a:p>
          <a:p>
            <a:endParaRPr lang="en-US" sz="1400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E97D7-70C2-4AFC-9C81-0BD732156111}"/>
              </a:ext>
            </a:extLst>
          </p:cNvPr>
          <p:cNvSpPr txBox="1"/>
          <p:nvPr/>
        </p:nvSpPr>
        <p:spPr>
          <a:xfrm>
            <a:off x="6769093" y="5069369"/>
            <a:ext cx="262828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0" dirty="0"/>
              <a:t>Dedicated for: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b="0" dirty="0"/>
              <a:t>Zone 1 &amp; 21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b="0" dirty="0"/>
              <a:t>Underground Mining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3BCE753-62D9-4F99-84C8-7A4A814FE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9F897A-6158-46B9-A5EA-C6906B3BD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8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32"/>
    </mc:Choice>
    <mc:Fallback>
      <p:transition spd="slow" advTm="27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30B5-3967-41A8-9EFE-3095C748C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POSITAL -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9E93A-6D4F-4ABB-B0E6-815169590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2843" cy="4351338"/>
          </a:xfrm>
        </p:spPr>
        <p:txBody>
          <a:bodyPr/>
          <a:lstStyle/>
          <a:p>
            <a:r>
              <a:rPr lang="en-US" dirty="0"/>
              <a:t>Only MEMS based ATEX inclinometer in the world</a:t>
            </a:r>
          </a:p>
          <a:p>
            <a:r>
              <a:rPr lang="en-US" dirty="0"/>
              <a:t>Encapsulation type “m”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Lato"/>
              </a:rPr>
              <a:t>Keeps the potentially explosive atmosphere away from the source of ignition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06_06.gif">
            <a:extLst>
              <a:ext uri="{FF2B5EF4-FFF2-40B4-BE49-F238E27FC236}">
                <a16:creationId xmlns:a16="http://schemas.microsoft.com/office/drawing/2014/main" id="{F3E5BA19-CBFF-48DB-8288-544D9DC20A8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59860" y="1558374"/>
            <a:ext cx="1681907" cy="1480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D753E6-D360-4542-863F-3E15A75E5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8163" y="1558374"/>
            <a:ext cx="1982383" cy="15946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F42AAC-6C59-45E6-9859-372E1D2971E2}"/>
              </a:ext>
            </a:extLst>
          </p:cNvPr>
          <p:cNvSpPr txBox="1"/>
          <p:nvPr/>
        </p:nvSpPr>
        <p:spPr>
          <a:xfrm>
            <a:off x="9990954" y="3285158"/>
            <a:ext cx="22464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0" dirty="0" err="1"/>
              <a:t>Certification</a:t>
            </a:r>
            <a:r>
              <a:rPr lang="pl-PL" sz="1400" b="0" dirty="0"/>
              <a:t>:</a:t>
            </a:r>
          </a:p>
          <a:p>
            <a:pPr>
              <a:lnSpc>
                <a:spcPct val="150000"/>
              </a:lnSpc>
            </a:pPr>
            <a:r>
              <a:rPr lang="pl-PL" sz="1400" dirty="0"/>
              <a:t>ATEX &amp; </a:t>
            </a:r>
            <a:r>
              <a:rPr lang="pl-PL" sz="1400" dirty="0" err="1"/>
              <a:t>IECEx</a:t>
            </a:r>
            <a:endParaRPr lang="pl-PL" sz="1400" dirty="0"/>
          </a:p>
          <a:p>
            <a:pPr>
              <a:lnSpc>
                <a:spcPct val="150000"/>
              </a:lnSpc>
            </a:pPr>
            <a:r>
              <a:rPr lang="pl-PL" sz="1400" b="0" dirty="0" err="1"/>
              <a:t>Future</a:t>
            </a:r>
            <a:r>
              <a:rPr lang="pl-PL" sz="1400" b="0" dirty="0"/>
              <a:t>:</a:t>
            </a:r>
          </a:p>
          <a:p>
            <a:pPr>
              <a:lnSpc>
                <a:spcPct val="150000"/>
              </a:lnSpc>
            </a:pPr>
            <a:r>
              <a:rPr lang="pl-PL" sz="1400" b="0" dirty="0"/>
              <a:t>CCC – China*</a:t>
            </a:r>
          </a:p>
          <a:p>
            <a:endParaRPr lang="en-US" sz="14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B85EF-9D7E-473A-A8DF-41A46D8D7164}"/>
              </a:ext>
            </a:extLst>
          </p:cNvPr>
          <p:cNvSpPr txBox="1"/>
          <p:nvPr/>
        </p:nvSpPr>
        <p:spPr>
          <a:xfrm>
            <a:off x="6959860" y="3437558"/>
            <a:ext cx="262828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0" dirty="0"/>
              <a:t>Dedicated for: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b="0" dirty="0"/>
              <a:t>Zone 1 &amp; 21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b="0" dirty="0"/>
              <a:t>Underground Mining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F8625E-02F2-42EF-BEF8-F49599AF1D8C}"/>
              </a:ext>
            </a:extLst>
          </p:cNvPr>
          <p:cNvSpPr txBox="1"/>
          <p:nvPr/>
        </p:nvSpPr>
        <p:spPr>
          <a:xfrm>
            <a:off x="6959860" y="4898304"/>
            <a:ext cx="2358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0" dirty="0"/>
              <a:t>*</a:t>
            </a:r>
            <a:r>
              <a:rPr lang="pl-PL" sz="1200" b="0" dirty="0" err="1"/>
              <a:t>Certification</a:t>
            </a:r>
            <a:r>
              <a:rPr lang="pl-PL" sz="1200" b="0" dirty="0"/>
              <a:t> </a:t>
            </a:r>
            <a:r>
              <a:rPr lang="pl-PL" sz="1200" b="0" dirty="0" err="1"/>
              <a:t>project</a:t>
            </a:r>
            <a:r>
              <a:rPr lang="pl-PL" sz="1200" b="0" dirty="0"/>
              <a:t> in </a:t>
            </a:r>
            <a:r>
              <a:rPr lang="pl-PL" sz="1200" b="0" dirty="0" err="1"/>
              <a:t>progress</a:t>
            </a:r>
            <a:endParaRPr lang="en-US" sz="1200" b="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CCD4418-7A18-4627-B533-1A51BF538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97F9872-07CA-4860-842B-3D743145E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8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56"/>
    </mc:Choice>
    <mc:Fallback>
      <p:transition spd="slow" advTm="1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e-c-50-h3p.jpg">
            <a:extLst>
              <a:ext uri="{FF2B5EF4-FFF2-40B4-BE49-F238E27FC236}">
                <a16:creationId xmlns:a16="http://schemas.microsoft.com/office/drawing/2014/main" id="{633A44C7-A10F-4DD1-84A3-B4552E23600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09328">
            <a:off x="6401324" y="1616041"/>
            <a:ext cx="3035573" cy="22406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7DA5BE-DFE8-449A-9F36-DE5543511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545" y="2308742"/>
            <a:ext cx="4817456" cy="411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90492" indent="-1904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/>
              <a:t>ATEX/</a:t>
            </a:r>
            <a:r>
              <a:rPr lang="pl-PL" sz="1600" dirty="0" err="1"/>
              <a:t>IECEx</a:t>
            </a:r>
            <a:r>
              <a:rPr lang="pl-PL" sz="1600" dirty="0"/>
              <a:t>/</a:t>
            </a:r>
            <a:r>
              <a:rPr lang="pl-PL" sz="1600" dirty="0" err="1"/>
              <a:t>ULCertification</a:t>
            </a:r>
            <a:r>
              <a:rPr lang="pl-PL" sz="1600" dirty="0"/>
              <a:t> Available </a:t>
            </a:r>
          </a:p>
          <a:p>
            <a:pPr marL="190492" indent="-1904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/>
              <a:t>Available</a:t>
            </a:r>
            <a:r>
              <a:rPr lang="pl-PL" sz="1600" dirty="0"/>
              <a:t> with Ethernet, Digital, Analog and </a:t>
            </a:r>
            <a:r>
              <a:rPr lang="pl-PL" sz="1600" dirty="0" err="1"/>
              <a:t>Incremental</a:t>
            </a:r>
            <a:r>
              <a:rPr lang="pl-PL" sz="1600" dirty="0"/>
              <a:t> Interfaces</a:t>
            </a:r>
          </a:p>
          <a:p>
            <a:pPr marL="190492" indent="-1904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/>
              <a:t>N</a:t>
            </a:r>
            <a:r>
              <a:rPr lang="en-US" sz="1600" dirty="0"/>
              <a:t>o </a:t>
            </a:r>
            <a:r>
              <a:rPr lang="pl-PL" sz="1600" dirty="0"/>
              <a:t>B</a:t>
            </a:r>
            <a:r>
              <a:rPr lang="en-US" sz="1600" dirty="0" err="1"/>
              <a:t>attery</a:t>
            </a:r>
            <a:r>
              <a:rPr lang="pl-PL" sz="1600" dirty="0"/>
              <a:t> Backup</a:t>
            </a:r>
          </a:p>
          <a:p>
            <a:pPr marL="190492" indent="-1904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/>
              <a:t>Removable</a:t>
            </a:r>
            <a:r>
              <a:rPr lang="en-US" sz="1600" dirty="0"/>
              <a:t> </a:t>
            </a:r>
            <a:r>
              <a:rPr lang="pl-PL" sz="1600" dirty="0"/>
              <a:t>Connection Cap Or Cable Exit</a:t>
            </a:r>
          </a:p>
          <a:p>
            <a:pPr marL="190492" indent="-1904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/>
              <a:t>Group I And Group II </a:t>
            </a:r>
            <a:r>
              <a:rPr lang="pl-PL" sz="1600" dirty="0" err="1"/>
              <a:t>Certification</a:t>
            </a:r>
            <a:endParaRPr lang="pl-PL" sz="1600" dirty="0"/>
          </a:p>
          <a:p>
            <a:pPr marL="190492" indent="-1904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/>
              <a:t>Zone 1 (</a:t>
            </a:r>
            <a:r>
              <a:rPr lang="pl-PL" sz="1600" dirty="0" err="1"/>
              <a:t>Gas</a:t>
            </a:r>
            <a:r>
              <a:rPr lang="pl-PL" sz="1600" dirty="0"/>
              <a:t>), 21 (Dust) And 2 (</a:t>
            </a:r>
            <a:r>
              <a:rPr lang="pl-PL" sz="1600" dirty="0" err="1"/>
              <a:t>Gas</a:t>
            </a:r>
            <a:r>
              <a:rPr lang="pl-PL" sz="1600" dirty="0"/>
              <a:t>), 22 (Dust)</a:t>
            </a:r>
          </a:p>
          <a:p>
            <a:pPr marL="190492" indent="-1904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High Resolution Up To 16 Bit And Revolution 14 Bit</a:t>
            </a:r>
            <a:endParaRPr lang="pl-PL" sz="1600" dirty="0"/>
          </a:p>
          <a:p>
            <a:pPr marL="190492" indent="-1904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/>
              <a:t>Incremental</a:t>
            </a:r>
            <a:r>
              <a:rPr lang="pl-PL" sz="1600" dirty="0"/>
              <a:t> Encoders </a:t>
            </a:r>
            <a:r>
              <a:rPr lang="pl-PL" sz="1600" dirty="0" err="1"/>
              <a:t>Programmable</a:t>
            </a:r>
            <a:endParaRPr lang="pl-PL" sz="1600" dirty="0"/>
          </a:p>
          <a:p>
            <a:pPr marL="190492" indent="-1904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Available Also </a:t>
            </a:r>
            <a:r>
              <a:rPr lang="pl-PL" sz="1600" dirty="0"/>
              <a:t>i</a:t>
            </a:r>
            <a:r>
              <a:rPr lang="en-US" sz="1600" dirty="0"/>
              <a:t>n V4A Stainless Steel</a:t>
            </a:r>
            <a:endParaRPr lang="pl-PL" sz="1600" dirty="0"/>
          </a:p>
          <a:p>
            <a:pPr marL="190492" indent="-19049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/>
              <a:t>Project Customization Possible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9C2934F-490D-4354-95BF-7CCA75389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770" y="738912"/>
            <a:ext cx="7686272" cy="79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727575" eaLnBrk="0" hangingPunct="0">
              <a:lnSpc>
                <a:spcPct val="90000"/>
              </a:lnSpc>
              <a:defRPr/>
            </a:pPr>
            <a:r>
              <a:rPr lang="en-US" sz="4400" kern="0" dirty="0" err="1">
                <a:latin typeface="+mj-lt"/>
                <a:ea typeface="+mj-ea"/>
                <a:cs typeface="+mj-cs"/>
              </a:rPr>
              <a:t>Posital</a:t>
            </a:r>
            <a:r>
              <a:rPr lang="en-US" sz="4400" kern="0" dirty="0">
                <a:latin typeface="+mj-lt"/>
                <a:ea typeface="+mj-ea"/>
                <a:cs typeface="+mj-cs"/>
              </a:rPr>
              <a:t> – Product Highlights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877286-B9E7-4843-B879-52A8555FC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081" y="3677093"/>
            <a:ext cx="2584304" cy="197461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FFB8691-E1BB-46A9-BEAF-E520D9223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3D4C43D-86F0-4FEB-8B23-FD5B677EF8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125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56"/>
    </mc:Choice>
    <mc:Fallback>
      <p:transition spd="slow" advTm="40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0E8A6-2540-4167-AB0A-50C42D93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Positek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17283-8F74-49EF-81C4-CD5DE23A8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57122" cy="4351338"/>
          </a:xfrm>
        </p:spPr>
        <p:txBody>
          <a:bodyPr/>
          <a:lstStyle/>
          <a:p>
            <a:r>
              <a:rPr lang="en-US" dirty="0"/>
              <a:t>Founded in the UK in 1992</a:t>
            </a:r>
          </a:p>
          <a:p>
            <a:r>
              <a:rPr lang="en-US" dirty="0"/>
              <a:t>Part of </a:t>
            </a:r>
            <a:r>
              <a:rPr lang="en-US" dirty="0" err="1"/>
              <a:t>VariOhm</a:t>
            </a:r>
            <a:r>
              <a:rPr lang="en-US" dirty="0"/>
              <a:t>/</a:t>
            </a:r>
            <a:r>
              <a:rPr lang="en-US" dirty="0" err="1"/>
              <a:t>Discoverie</a:t>
            </a:r>
            <a:endParaRPr lang="en-US" dirty="0"/>
          </a:p>
          <a:p>
            <a:r>
              <a:rPr lang="en-US" dirty="0"/>
              <a:t>Focus of </a:t>
            </a:r>
            <a:r>
              <a:rPr lang="en-US" dirty="0" err="1"/>
              <a:t>HazLoc</a:t>
            </a:r>
            <a:r>
              <a:rPr lang="en-US" dirty="0"/>
              <a:t> products is on Intrinsic Safety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F6897C-1018-4162-9335-3C71B4E4B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196" y="1690688"/>
            <a:ext cx="3283643" cy="243891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A30BF3B-A95A-4A33-987C-F4108A819DC4}"/>
              </a:ext>
            </a:extLst>
          </p:cNvPr>
          <p:cNvSpPr/>
          <p:nvPr/>
        </p:nvSpPr>
        <p:spPr>
          <a:xfrm>
            <a:off x="7162108" y="1320401"/>
            <a:ext cx="2325757" cy="1292087"/>
          </a:xfrm>
          <a:prstGeom prst="ellipse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ositek Logo">
            <a:extLst>
              <a:ext uri="{FF2B5EF4-FFF2-40B4-BE49-F238E27FC236}">
                <a16:creationId xmlns:a16="http://schemas.microsoft.com/office/drawing/2014/main" id="{17691066-4D1E-4FBE-8087-7F172264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258" y="4245513"/>
            <a:ext cx="4400552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D41BAE6-42A0-448B-B559-9B8FF2FF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B4F95F5-0AED-45F2-AFA0-A0B5126DF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49"/>
    </mc:Choice>
    <mc:Fallback>
      <p:transition spd="slow" advTm="16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98F09-6BFA-45F6-8998-AF9E4B91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Positek</a:t>
            </a:r>
            <a:r>
              <a:rPr lang="en-US" dirty="0"/>
              <a:t> -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04D5D-70C1-4DA7-AFC8-D354A71BD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1890" cy="4351338"/>
          </a:xfrm>
        </p:spPr>
        <p:txBody>
          <a:bodyPr>
            <a:normAutofit/>
          </a:bodyPr>
          <a:lstStyle/>
          <a:p>
            <a:r>
              <a:rPr lang="en-US" dirty="0"/>
              <a:t>Short stroke linear (&lt; 1 meter) are dominant products</a:t>
            </a:r>
          </a:p>
          <a:p>
            <a:pPr lvl="1"/>
            <a:r>
              <a:rPr lang="en-US" dirty="0"/>
              <a:t>Also rotary encoders and inclinometers</a:t>
            </a:r>
          </a:p>
          <a:p>
            <a:r>
              <a:rPr lang="en-US" dirty="0"/>
              <a:t>Large Variety of the Ex-Products</a:t>
            </a:r>
          </a:p>
          <a:p>
            <a:r>
              <a:rPr lang="en-US" dirty="0"/>
              <a:t>Short lead times</a:t>
            </a:r>
          </a:p>
          <a:p>
            <a:pPr lvl="1"/>
            <a:r>
              <a:rPr lang="en-US" dirty="0"/>
              <a:t>4 weeks standard</a:t>
            </a:r>
          </a:p>
          <a:p>
            <a:pPr lvl="1"/>
            <a:r>
              <a:rPr lang="en-US" dirty="0"/>
              <a:t>1 week expedited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2A3FF8-32B2-4DE4-BD7A-82004C52D182}"/>
              </a:ext>
            </a:extLst>
          </p:cNvPr>
          <p:cNvCxnSpPr>
            <a:cxnSpLocks/>
          </p:cNvCxnSpPr>
          <p:nvPr/>
        </p:nvCxnSpPr>
        <p:spPr>
          <a:xfrm>
            <a:off x="6596821" y="3696506"/>
            <a:ext cx="5751041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D2603D4-FAD9-4354-AAFB-6D588F5CC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105" y="871612"/>
            <a:ext cx="3805775" cy="2364350"/>
          </a:xfrm>
          <a:prstGeom prst="rect">
            <a:avLst/>
          </a:prstGeom>
        </p:spPr>
      </p:pic>
      <p:pic>
        <p:nvPicPr>
          <p:cNvPr id="8" name="Picture 6" descr="X005 ATEX Approved Galvanic Isolation Amplifier">
            <a:extLst>
              <a:ext uri="{FF2B5EF4-FFF2-40B4-BE49-F238E27FC236}">
                <a16:creationId xmlns:a16="http://schemas.microsoft.com/office/drawing/2014/main" id="{53F5B7CF-839B-446A-BF97-C35620289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081" y="4477561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25E200-D59B-4B7C-BA10-B672DA72A3EA}"/>
              </a:ext>
            </a:extLst>
          </p:cNvPr>
          <p:cNvSpPr txBox="1"/>
          <p:nvPr/>
        </p:nvSpPr>
        <p:spPr>
          <a:xfrm>
            <a:off x="10452112" y="4157051"/>
            <a:ext cx="1069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 Area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9E070F-C9DB-4A44-B074-6B40466BC80A}"/>
              </a:ext>
            </a:extLst>
          </p:cNvPr>
          <p:cNvSpPr txBox="1"/>
          <p:nvPr/>
        </p:nvSpPr>
        <p:spPr>
          <a:xfrm>
            <a:off x="10109763" y="3166919"/>
            <a:ext cx="208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Hazardous Area       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0A81C30-22BE-445F-98EC-D2705DD63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43E732-2110-4E25-8D38-AAB737E61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8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6"/>
    </mc:Choice>
    <mc:Fallback xmlns="">
      <p:transition spd="slow" advTm="20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F31D4-8D91-4205-8236-1DB592538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Positek</a:t>
            </a:r>
            <a:r>
              <a:rPr lang="en-US" dirty="0"/>
              <a:t> – Intrinsically Safe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B7AAD-B121-4F82-A640-DA1B15C5C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</a:t>
            </a:r>
            <a:r>
              <a:rPr lang="en-US" dirty="0" err="1"/>
              <a:t>Positek</a:t>
            </a:r>
            <a:r>
              <a:rPr lang="en-US" dirty="0"/>
              <a:t> </a:t>
            </a:r>
            <a:r>
              <a:rPr lang="en-US" dirty="0" err="1"/>
              <a:t>HazLoc</a:t>
            </a:r>
            <a:r>
              <a:rPr lang="en-US" dirty="0"/>
              <a:t> products rely on the use of:</a:t>
            </a:r>
          </a:p>
          <a:p>
            <a:pPr lvl="1"/>
            <a:r>
              <a:rPr lang="en-US" dirty="0"/>
              <a:t>Galvanically isolated amplifier barrier</a:t>
            </a:r>
          </a:p>
          <a:p>
            <a:pPr lvl="2"/>
            <a:r>
              <a:rPr lang="en-US" dirty="0"/>
              <a:t>Located in safe area</a:t>
            </a:r>
          </a:p>
          <a:p>
            <a:pPr lvl="2"/>
            <a:r>
              <a:rPr lang="en-US" dirty="0"/>
              <a:t>Limits electrical and thermal energy into the hazardous area</a:t>
            </a:r>
          </a:p>
          <a:p>
            <a:pPr lvl="1"/>
            <a:r>
              <a:rPr lang="en-US" dirty="0"/>
              <a:t>0.5-&gt;4.5V output </a:t>
            </a:r>
            <a:r>
              <a:rPr lang="en-US" dirty="0" err="1"/>
              <a:t>ratiometric</a:t>
            </a:r>
            <a:r>
              <a:rPr lang="en-US" dirty="0"/>
              <a:t> circuit</a:t>
            </a:r>
          </a:p>
          <a:p>
            <a:pPr lvl="1"/>
            <a:r>
              <a:rPr lang="en-US" dirty="0"/>
              <a:t>Barrier can output voltage or current signal</a:t>
            </a:r>
          </a:p>
          <a:p>
            <a:pPr lvl="1"/>
            <a:r>
              <a:rPr lang="en-US" dirty="0"/>
              <a:t>Optional 5 wire installation</a:t>
            </a:r>
          </a:p>
          <a:p>
            <a:pPr lvl="2"/>
            <a:r>
              <a:rPr lang="en-US" dirty="0"/>
              <a:t>Negate the effects of loss over the wires and thermal effects</a:t>
            </a:r>
          </a:p>
          <a:p>
            <a:pPr lvl="2"/>
            <a:r>
              <a:rPr lang="en-US" dirty="0"/>
              <a:t>Up to 1,000 m between barrier and sensor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807B821-CB72-48FC-8776-1581109ED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8F0B441-75CF-446C-89F0-43DB26146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5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20"/>
    </mc:Choice>
    <mc:Fallback>
      <p:transition spd="slow" advTm="54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A17CC-6C95-4D07-A562-CAF985EE6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Positek</a:t>
            </a:r>
            <a:r>
              <a:rPr lang="en-US" dirty="0"/>
              <a:t> – Environment Options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AEB542-70A1-4876-8165-5BB90E332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4317" y="4067503"/>
            <a:ext cx="3636580" cy="3927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ATEX/IECEx approved to:</a:t>
            </a:r>
          </a:p>
          <a:p>
            <a:pPr lvl="1"/>
            <a:r>
              <a:rPr lang="en-US" dirty="0"/>
              <a:t>Ex II 1G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ia</a:t>
            </a:r>
            <a:r>
              <a:rPr lang="en-US" dirty="0"/>
              <a:t> IIC T4 GA (Ta = -40°C to +80°C)</a:t>
            </a:r>
          </a:p>
          <a:p>
            <a:pPr lvl="1"/>
            <a:r>
              <a:rPr lang="en-US" dirty="0"/>
              <a:t>Group II Category 1 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2F8694-A27E-425B-AC92-BD37F9312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5869" y="4056993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CSA approved to:</a:t>
            </a:r>
          </a:p>
          <a:p>
            <a:pPr lvl="1"/>
            <a:r>
              <a:rPr lang="en-US" dirty="0"/>
              <a:t>Class I, Zone 0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ia</a:t>
            </a:r>
            <a:r>
              <a:rPr lang="en-US" dirty="0"/>
              <a:t> IIC T4 (Ta = -40°C to +80°C)</a:t>
            </a:r>
          </a:p>
          <a:p>
            <a:pPr lvl="1"/>
            <a:r>
              <a:rPr lang="en-US" dirty="0" err="1"/>
              <a:t>AEx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IIC T4 (Ta = -40°C to +80°C)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2C49E-A10B-4AA3-8D88-74BE024EB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317" y="1404660"/>
            <a:ext cx="6820283" cy="265233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FC0A146-840B-4081-91FA-8EE62374E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378E01-ECE5-437C-816B-A03EA75C7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62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13036">
        <p159:morph option="byObject"/>
      </p:transition>
    </mc:Choice>
    <mc:Fallback xmlns="">
      <p:transition spd="slow" advTm="13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D6B98-442E-4131-A7E8-97406A5B8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Positek</a:t>
            </a:r>
            <a:r>
              <a:rPr lang="en-US" dirty="0"/>
              <a:t> – Product Series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6CC7F45-5EC6-4E7D-BC80-390A180DDCCF}"/>
              </a:ext>
            </a:extLst>
          </p:cNvPr>
          <p:cNvSpPr txBox="1">
            <a:spLocks/>
          </p:cNvSpPr>
          <p:nvPr/>
        </p:nvSpPr>
        <p:spPr>
          <a:xfrm>
            <a:off x="948125" y="3474559"/>
            <a:ext cx="3050438" cy="404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Linear Position Sensors </a:t>
            </a:r>
          </a:p>
        </p:txBody>
      </p:sp>
      <p:pic>
        <p:nvPicPr>
          <p:cNvPr id="6" name="Picture Placeholder 12" descr="A close up of a device&#10;&#10;Description automatically generated">
            <a:extLst>
              <a:ext uri="{FF2B5EF4-FFF2-40B4-BE49-F238E27FC236}">
                <a16:creationId xmlns:a16="http://schemas.microsoft.com/office/drawing/2014/main" id="{324E3AF6-4C8E-474A-A1DC-C34BA1F3DC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18" r="11118"/>
          <a:stretch>
            <a:fillRect/>
          </a:stretch>
        </p:blipFill>
        <p:spPr>
          <a:xfrm>
            <a:off x="1182153" y="1558471"/>
            <a:ext cx="2691242" cy="1591510"/>
          </a:xfrm>
          <a:prstGeom prst="roundRect">
            <a:avLst>
              <a:gd name="adj" fmla="val 1858"/>
            </a:avLst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94E99FC-B356-4428-84DB-F414B14C40AD}"/>
              </a:ext>
            </a:extLst>
          </p:cNvPr>
          <p:cNvSpPr txBox="1">
            <a:spLocks/>
          </p:cNvSpPr>
          <p:nvPr/>
        </p:nvSpPr>
        <p:spPr>
          <a:xfrm>
            <a:off x="948125" y="4036229"/>
            <a:ext cx="3050438" cy="179524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Applications : 	</a:t>
            </a:r>
          </a:p>
          <a:p>
            <a:pPr marL="285750" indent="-285750">
              <a:buFontTx/>
              <a:buChar char="-"/>
            </a:pPr>
            <a:r>
              <a:rPr lang="en-GB" dirty="0"/>
              <a:t>Paper manufacturing</a:t>
            </a:r>
          </a:p>
          <a:p>
            <a:pPr marL="285750" indent="-285750">
              <a:buFontTx/>
              <a:buChar char="-"/>
            </a:pPr>
            <a:r>
              <a:rPr lang="en-GB" dirty="0"/>
              <a:t>Power turbines</a:t>
            </a:r>
          </a:p>
          <a:p>
            <a:pPr marL="285750" indent="-285750">
              <a:buFontTx/>
              <a:buChar char="-"/>
            </a:pPr>
            <a:r>
              <a:rPr lang="en-GB" dirty="0"/>
              <a:t>Hydraulics</a:t>
            </a:r>
          </a:p>
          <a:p>
            <a:pPr marL="285750" indent="-285750">
              <a:buFontTx/>
              <a:buChar char="-"/>
            </a:pPr>
            <a:r>
              <a:rPr lang="en-GB" dirty="0"/>
              <a:t>Offshore rigs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3FA965C-5526-44EC-9F41-2EDE90C4FAFE}"/>
              </a:ext>
            </a:extLst>
          </p:cNvPr>
          <p:cNvSpPr txBox="1">
            <a:spLocks/>
          </p:cNvSpPr>
          <p:nvPr/>
        </p:nvSpPr>
        <p:spPr>
          <a:xfrm>
            <a:off x="4416465" y="3487816"/>
            <a:ext cx="3050438" cy="274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/>
              <a:t>Rotary Position Sensors </a:t>
            </a:r>
            <a:endParaRPr lang="en-GB" sz="200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2B723CE-101E-4943-B359-0D0C5DD8F7C6}"/>
              </a:ext>
            </a:extLst>
          </p:cNvPr>
          <p:cNvSpPr txBox="1">
            <a:spLocks/>
          </p:cNvSpPr>
          <p:nvPr/>
        </p:nvSpPr>
        <p:spPr>
          <a:xfrm>
            <a:off x="4389250" y="4036231"/>
            <a:ext cx="3050438" cy="17952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Applications : 	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GB" sz="2200" dirty="0"/>
              <a:t>Automotive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GB" sz="2200" dirty="0"/>
              <a:t>Industrial control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GB" sz="2200" dirty="0"/>
              <a:t>Valve control</a:t>
            </a:r>
          </a:p>
          <a:p>
            <a:pPr marL="285750" indent="-285750">
              <a:buFontTx/>
              <a:buChar char="-"/>
            </a:pPr>
            <a:endParaRPr lang="en-GB" sz="22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95DE15B-3927-48B3-B2CC-D53BE6F5F3C5}"/>
              </a:ext>
            </a:extLst>
          </p:cNvPr>
          <p:cNvSpPr txBox="1">
            <a:spLocks/>
          </p:cNvSpPr>
          <p:nvPr/>
        </p:nvSpPr>
        <p:spPr>
          <a:xfrm>
            <a:off x="7830375" y="3487816"/>
            <a:ext cx="3051095" cy="404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Tilt Position Sensors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9A36879-2CC8-4778-8647-DA732B1CE370}"/>
              </a:ext>
            </a:extLst>
          </p:cNvPr>
          <p:cNvSpPr txBox="1">
            <a:spLocks/>
          </p:cNvSpPr>
          <p:nvPr/>
        </p:nvSpPr>
        <p:spPr>
          <a:xfrm>
            <a:off x="7830374" y="4036229"/>
            <a:ext cx="3051096" cy="2304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Applications :</a:t>
            </a:r>
          </a:p>
          <a:p>
            <a:pPr marL="0" indent="0">
              <a:buNone/>
            </a:pPr>
            <a:r>
              <a:rPr lang="en-GB" sz="2200" dirty="0"/>
              <a:t>- Industrial machinery</a:t>
            </a:r>
          </a:p>
          <a:p>
            <a:pPr marL="0" indent="0">
              <a:buNone/>
            </a:pPr>
            <a:r>
              <a:rPr lang="en-GB" sz="2200" dirty="0"/>
              <a:t>- Vehicles, planes &amp; marine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2" name="Picture Placeholder 11" descr="A close - up of a microscope&#10;&#10;Description automatically generated with medium confidence">
            <a:extLst>
              <a:ext uri="{FF2B5EF4-FFF2-40B4-BE49-F238E27FC236}">
                <a16:creationId xmlns:a16="http://schemas.microsoft.com/office/drawing/2014/main" id="{107229B8-BD82-477F-97A0-921A0A9348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459" b="5459"/>
          <a:stretch>
            <a:fillRect/>
          </a:stretch>
        </p:blipFill>
        <p:spPr>
          <a:xfrm>
            <a:off x="4596062" y="1558471"/>
            <a:ext cx="2691243" cy="1591510"/>
          </a:xfrm>
          <a:prstGeom prst="roundRect">
            <a:avLst>
              <a:gd name="adj" fmla="val 1858"/>
            </a:avLst>
          </a:prstGeom>
        </p:spPr>
      </p:pic>
      <p:pic>
        <p:nvPicPr>
          <p:cNvPr id="13" name="Picture Placeholder 31" descr="A close - up of a syringe&#10;&#10;Description automatically generated with low confidence">
            <a:extLst>
              <a:ext uri="{FF2B5EF4-FFF2-40B4-BE49-F238E27FC236}">
                <a16:creationId xmlns:a16="http://schemas.microsoft.com/office/drawing/2014/main" id="{274EC4CE-CE01-4E21-B3FE-58BCBCACDC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6420" t="440" r="-16420" b="8449"/>
          <a:stretch/>
        </p:blipFill>
        <p:spPr>
          <a:xfrm>
            <a:off x="8010525" y="1558471"/>
            <a:ext cx="2690813" cy="159226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AC96F6B-E1E1-4A28-86E8-631289215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FDE458-A604-41A2-A0EF-313EDA8DC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8"/>
    </mc:Choice>
    <mc:Fallback xmlns="">
      <p:transition spd="slow" advTm="11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6B20-94D5-4DD3-A271-A46D2FDA7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Systems In a ‘Hazardous Location’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FD7C2-98AC-4203-9B79-78A86133B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Dangerous?</a:t>
            </a:r>
          </a:p>
          <a:p>
            <a:r>
              <a:rPr lang="en-US" dirty="0"/>
              <a:t>Confusing?</a:t>
            </a:r>
          </a:p>
          <a:p>
            <a:r>
              <a:rPr lang="en-US" dirty="0"/>
              <a:t>Overwhelming?</a:t>
            </a:r>
          </a:p>
          <a:p>
            <a:r>
              <a:rPr lang="en-US" dirty="0"/>
              <a:t>Humbling?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766C18-E3C3-402E-8978-F33B09D47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072" y="1347580"/>
            <a:ext cx="7038109" cy="530742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5C0BA5E-509E-45CE-8545-5D5FC878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F758FD-E78B-4FC3-88DE-6DB801192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14"/>
    </mc:Choice>
    <mc:Fallback xmlns="">
      <p:transition spd="slow" advTm="44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4B1006D-D8B0-4385-9FF7-F8E26B4E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613" y="3508354"/>
            <a:ext cx="1775260" cy="105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D625AC-D68D-4347-BBE1-3A0CC48FA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596" y="2754927"/>
            <a:ext cx="1503016" cy="829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62EFC2-B524-4F26-A567-3AD1CFA5D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Positek</a:t>
            </a:r>
            <a:r>
              <a:rPr lang="en-US" dirty="0"/>
              <a:t> - Linear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C9DD70C-8476-4896-BC81-62FD6C34F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_100 Linear-Cylinder Position Sensor</a:t>
            </a:r>
            <a:br>
              <a:rPr lang="en-GB" dirty="0"/>
            </a:br>
            <a:endParaRPr lang="en-GB" dirty="0"/>
          </a:p>
          <a:p>
            <a:r>
              <a:rPr lang="en-GB" dirty="0"/>
              <a:t>_101/111 Stand Alone Linear Position	 Sensor</a:t>
            </a:r>
          </a:p>
          <a:p>
            <a:endParaRPr lang="en-GB" dirty="0"/>
          </a:p>
          <a:p>
            <a:r>
              <a:rPr lang="en-GB" dirty="0"/>
              <a:t>_106 Internally Mounted Cylinder Sensor</a:t>
            </a:r>
          </a:p>
          <a:p>
            <a:endParaRPr lang="en-GB" dirty="0"/>
          </a:p>
          <a:p>
            <a:r>
              <a:rPr lang="en-GB" dirty="0"/>
              <a:t>_103/133 Linear Sensor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DE398C4-CCA5-48B9-A285-FAD423D63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_112 Gauge Head Linear Position Sensor </a:t>
            </a:r>
          </a:p>
          <a:p>
            <a:r>
              <a:rPr lang="en-GB" dirty="0"/>
              <a:t>_116 Internally Mounted Cylinder Sensor</a:t>
            </a:r>
          </a:p>
          <a:p>
            <a:r>
              <a:rPr lang="en-GB" dirty="0"/>
              <a:t>_117 Slim Line linear Position Sensor</a:t>
            </a:r>
          </a:p>
          <a:p>
            <a:endParaRPr lang="en-GB" dirty="0"/>
          </a:p>
          <a:p>
            <a:r>
              <a:rPr lang="en-GB" dirty="0"/>
              <a:t>_118/138 Slim Line Linear Sensor </a:t>
            </a:r>
          </a:p>
          <a:p>
            <a:endParaRPr lang="en-GB" dirty="0"/>
          </a:p>
          <a:p>
            <a:r>
              <a:rPr lang="en-GB" dirty="0"/>
              <a:t>_130 Long Stroke In- Cylinder Sensor 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668FAF-6927-4CFE-81AE-F6AFE4358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36" y="2291783"/>
            <a:ext cx="1409310" cy="798193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88DA0A-DD97-4A50-9C67-68EE6029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5" y="3202253"/>
            <a:ext cx="1184818" cy="79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6B970-A581-41FA-B843-ABDD23B62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48" y="4097236"/>
            <a:ext cx="1313222" cy="94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F86743-A0B7-463A-A124-1B6F85F1F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897" y="1820727"/>
            <a:ext cx="1427972" cy="90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link to p118">
            <a:extLst>
              <a:ext uri="{FF2B5EF4-FFF2-40B4-BE49-F238E27FC236}">
                <a16:creationId xmlns:a16="http://schemas.microsoft.com/office/drawing/2014/main" id="{8FDE46F8-A4E1-4C50-9AC4-3A814DCD6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133" y="4489726"/>
            <a:ext cx="1307941" cy="9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4B712A-632C-413E-931B-B5791F638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92" y="5037504"/>
            <a:ext cx="1076325" cy="71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54D02A-ACC2-45C7-90D3-80324C73E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A7AE7AC-25C0-47F0-A594-254688890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53"/>
    </mc:Choice>
    <mc:Fallback>
      <p:transition spd="slow" advTm="17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F554A-2C51-4E7E-8E39-8238697CF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42BE6-89D2-4FF0-8218-99F5F42E4A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Thank you to </a:t>
            </a:r>
          </a:p>
          <a:p>
            <a:pPr lvl="1"/>
            <a:r>
              <a:rPr lang="en-US" dirty="0"/>
              <a:t>Wojtek Pajak of POSITAL </a:t>
            </a:r>
          </a:p>
          <a:p>
            <a:pPr lvl="1"/>
            <a:r>
              <a:rPr lang="en-US" dirty="0"/>
              <a:t>Mark </a:t>
            </a:r>
            <a:r>
              <a:rPr lang="en-US" dirty="0" err="1"/>
              <a:t>Spreadbury</a:t>
            </a:r>
            <a:r>
              <a:rPr lang="en-US" dirty="0"/>
              <a:t> of </a:t>
            </a:r>
            <a:r>
              <a:rPr lang="en-US" dirty="0" err="1"/>
              <a:t>Positek</a:t>
            </a:r>
            <a:endParaRPr lang="en-US" dirty="0"/>
          </a:p>
          <a:p>
            <a:pPr lvl="1"/>
            <a:r>
              <a:rPr lang="en-US" dirty="0"/>
              <a:t>You for joining 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47322-CA06-4ED7-89EF-7EE8F56B4A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For more info</a:t>
            </a:r>
          </a:p>
          <a:p>
            <a:pPr lvl="1"/>
            <a:r>
              <a:rPr lang="en-US" dirty="0"/>
              <a:t>Jarrod Orszulak</a:t>
            </a:r>
          </a:p>
          <a:p>
            <a:pPr lvl="1"/>
            <a:r>
              <a:rPr lang="en-US" dirty="0"/>
              <a:t>Everight Position</a:t>
            </a:r>
          </a:p>
          <a:p>
            <a:pPr lvl="2"/>
            <a:r>
              <a:rPr lang="en-US" dirty="0">
                <a:hlinkClick r:id="rId4"/>
              </a:rPr>
              <a:t>jarrod@evrtp.com</a:t>
            </a:r>
            <a:endParaRPr lang="en-US" dirty="0"/>
          </a:p>
          <a:p>
            <a:pPr lvl="2"/>
            <a:r>
              <a:rPr lang="en-US" dirty="0">
                <a:hlinkClick r:id="rId5"/>
              </a:rPr>
              <a:t>www.evrtp.com</a:t>
            </a:r>
            <a:endParaRPr lang="en-US" dirty="0"/>
          </a:p>
          <a:p>
            <a:pPr lvl="2"/>
            <a:r>
              <a:rPr lang="en-US" dirty="0"/>
              <a:t>856 727 9500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2BF5599-5D23-4FDB-B964-7AA601B4CF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" t="29815" r="7775" b="31726"/>
          <a:stretch/>
        </p:blipFill>
        <p:spPr>
          <a:xfrm>
            <a:off x="2665475" y="4545773"/>
            <a:ext cx="5725992" cy="163119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419561B-4F8C-4F5E-A075-0B24C79F3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9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40"/>
    </mc:Choice>
    <mc:Fallback>
      <p:transition spd="slow" advTm="29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561F8-BDC4-495C-9F4B-7C2B58CD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‘Hazardous Location’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BAF58-8779-4937-BD5C-D4808DAA5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“Hazardous areas exist where a potentially explosive mix of air and flammable gasses or air and dust or air, dust and gasses may occur.”</a:t>
            </a:r>
          </a:p>
          <a:p>
            <a:r>
              <a:rPr lang="en-US" dirty="0"/>
              <a:t>Chemistry 101</a:t>
            </a:r>
          </a:p>
          <a:p>
            <a:pPr lvl="1"/>
            <a:r>
              <a:rPr lang="en-US" dirty="0"/>
              <a:t>To cause a reaction you need:</a:t>
            </a:r>
          </a:p>
          <a:p>
            <a:pPr lvl="2"/>
            <a:r>
              <a:rPr lang="en-US" dirty="0"/>
              <a:t>Fuel</a:t>
            </a:r>
          </a:p>
          <a:p>
            <a:pPr lvl="2"/>
            <a:r>
              <a:rPr lang="en-US" dirty="0"/>
              <a:t>Oxygen</a:t>
            </a:r>
          </a:p>
          <a:p>
            <a:pPr lvl="2"/>
            <a:r>
              <a:rPr lang="en-US" dirty="0"/>
              <a:t>Ignition Source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9F9083-4533-42C4-A5AA-4EEEF67331B5}"/>
              </a:ext>
            </a:extLst>
          </p:cNvPr>
          <p:cNvSpPr txBox="1"/>
          <p:nvPr/>
        </p:nvSpPr>
        <p:spPr>
          <a:xfrm>
            <a:off x="8106125" y="6432550"/>
            <a:ext cx="135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Image credit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8311BD-5F5E-4CD7-B6D6-6026FCE18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826" y="3292921"/>
            <a:ext cx="3283643" cy="243891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D5A9C14-0E26-4921-9599-E19A0B430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51E043A-228E-49F8-8F85-1E5583663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77"/>
    </mc:Choice>
    <mc:Fallback xmlns="">
      <p:transition spd="slow" advTm="34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561F8-BDC4-495C-9F4B-7C2B58CD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Ignition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BAF58-8779-4937-BD5C-D4808DAA5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58390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Open flames</a:t>
            </a:r>
          </a:p>
          <a:p>
            <a:pPr lvl="1"/>
            <a:r>
              <a:rPr lang="en-US" dirty="0"/>
              <a:t>A lit cigarette to welding sparks</a:t>
            </a:r>
          </a:p>
          <a:p>
            <a:r>
              <a:rPr lang="en-US" dirty="0"/>
              <a:t>Lightning strikes</a:t>
            </a:r>
          </a:p>
          <a:p>
            <a:r>
              <a:rPr lang="en-US" dirty="0"/>
              <a:t>Impact sparks</a:t>
            </a:r>
          </a:p>
          <a:p>
            <a:pPr lvl="1"/>
            <a:r>
              <a:rPr lang="en-US" dirty="0" err="1"/>
              <a:t>ie</a:t>
            </a:r>
            <a:r>
              <a:rPr lang="en-US" dirty="0"/>
              <a:t>. Hammer blow on a rusty surface vs hammer blow on a flint stone</a:t>
            </a:r>
          </a:p>
          <a:p>
            <a:r>
              <a:rPr lang="en-US" dirty="0"/>
              <a:t>Mechanically generated friction sparks</a:t>
            </a:r>
          </a:p>
          <a:p>
            <a:r>
              <a:rPr lang="en-US" dirty="0"/>
              <a:t>Electrical sparks</a:t>
            </a:r>
          </a:p>
          <a:p>
            <a:r>
              <a:rPr lang="en-US" dirty="0"/>
              <a:t>Electrostatic discharge</a:t>
            </a:r>
          </a:p>
          <a:p>
            <a:r>
              <a:rPr lang="en-US" dirty="0"/>
              <a:t>High surface temperature</a:t>
            </a:r>
          </a:p>
          <a:p>
            <a:endParaRPr lang="en-US" dirty="0"/>
          </a:p>
        </p:txBody>
      </p:sp>
      <p:pic>
        <p:nvPicPr>
          <p:cNvPr id="2050" name="Picture 2" descr="How to Use a Magnesium/Flint Fire-starter - YouTube">
            <a:extLst>
              <a:ext uri="{FF2B5EF4-FFF2-40B4-BE49-F238E27FC236}">
                <a16:creationId xmlns:a16="http://schemas.microsoft.com/office/drawing/2014/main" id="{C458A2A6-5DA8-4B51-921D-5B4ADD0B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542" y="3863872"/>
            <a:ext cx="4564843" cy="255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A89CA73-464A-4C3C-8419-17A2A8CA2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511115F-80DC-4BEA-96C7-6AE6516E8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88"/>
    </mc:Choice>
    <mc:Fallback xmlns="">
      <p:transition spd="slow" advTm="18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6E2C8D-199E-4837-A273-F961DE357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556" y="3348584"/>
            <a:ext cx="2626136" cy="15985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4561F8-BDC4-495C-9F4B-7C2B58CD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HazLoc’s</a:t>
            </a:r>
            <a:r>
              <a:rPr lang="en-US" dirty="0"/>
              <a:t> Are Common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BAF58-8779-4937-BD5C-D4808DAA5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/>
          </a:bodyPr>
          <a:lstStyle/>
          <a:p>
            <a:r>
              <a:rPr lang="en-US" dirty="0"/>
              <a:t>Could be a:</a:t>
            </a:r>
          </a:p>
          <a:p>
            <a:pPr lvl="1"/>
            <a:r>
              <a:rPr lang="en-US" dirty="0"/>
              <a:t>Chemical refinery</a:t>
            </a:r>
          </a:p>
          <a:p>
            <a:pPr lvl="1"/>
            <a:r>
              <a:rPr lang="en-US" dirty="0"/>
              <a:t>Fuel station</a:t>
            </a:r>
          </a:p>
          <a:p>
            <a:pPr lvl="1"/>
            <a:r>
              <a:rPr lang="en-US" dirty="0"/>
              <a:t>Paint booth</a:t>
            </a:r>
          </a:p>
          <a:p>
            <a:pPr lvl="1"/>
            <a:r>
              <a:rPr lang="en-US" dirty="0"/>
              <a:t>Mining</a:t>
            </a:r>
          </a:p>
          <a:p>
            <a:pPr lvl="2"/>
            <a:r>
              <a:rPr lang="en-US" dirty="0"/>
              <a:t>Coal dust</a:t>
            </a:r>
          </a:p>
          <a:p>
            <a:pPr lvl="1"/>
            <a:r>
              <a:rPr lang="en-US" dirty="0"/>
              <a:t>Agriculture </a:t>
            </a:r>
          </a:p>
          <a:p>
            <a:pPr lvl="2"/>
            <a:r>
              <a:rPr lang="en-US" dirty="0"/>
              <a:t>Grain mills, sugar refineries, silos</a:t>
            </a:r>
          </a:p>
          <a:p>
            <a:pPr lvl="1"/>
            <a:r>
              <a:rPr lang="en-US" b="0" i="0" dirty="0">
                <a:solidFill>
                  <a:srgbClr val="14151E"/>
                </a:solidFill>
                <a:effectLst/>
                <a:latin typeface="Rambla"/>
              </a:rPr>
              <a:t>Printing industries, paper and textiles</a:t>
            </a:r>
          </a:p>
          <a:p>
            <a:pPr lvl="1"/>
            <a:r>
              <a:rPr lang="en-US" b="0" i="0" dirty="0">
                <a:solidFill>
                  <a:srgbClr val="14151E"/>
                </a:solidFill>
                <a:effectLst/>
                <a:latin typeface="Rambla"/>
              </a:rPr>
              <a:t>Sewage treatment plants</a:t>
            </a:r>
          </a:p>
          <a:p>
            <a:pPr lvl="1"/>
            <a:r>
              <a:rPr lang="en-US" b="0" i="0" dirty="0">
                <a:solidFill>
                  <a:srgbClr val="14151E"/>
                </a:solidFill>
                <a:effectLst/>
                <a:latin typeface="Rambla"/>
              </a:rPr>
              <a:t>And the list goes on…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9F9083-4533-42C4-A5AA-4EEEF67331B5}"/>
              </a:ext>
            </a:extLst>
          </p:cNvPr>
          <p:cNvSpPr txBox="1"/>
          <p:nvPr/>
        </p:nvSpPr>
        <p:spPr>
          <a:xfrm>
            <a:off x="6820250" y="65685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Silo - Wikipedia">
            <a:extLst>
              <a:ext uri="{FF2B5EF4-FFF2-40B4-BE49-F238E27FC236}">
                <a16:creationId xmlns:a16="http://schemas.microsoft.com/office/drawing/2014/main" id="{6C769154-BC3C-41B2-B339-9AC4FEF49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/>
          <a:stretch/>
        </p:blipFill>
        <p:spPr bwMode="auto">
          <a:xfrm>
            <a:off x="6305808" y="1786484"/>
            <a:ext cx="2638167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int Spray Booth Fire Protection in Auto Body Shops">
            <a:extLst>
              <a:ext uri="{FF2B5EF4-FFF2-40B4-BE49-F238E27FC236}">
                <a16:creationId xmlns:a16="http://schemas.microsoft.com/office/drawing/2014/main" id="{FF4AB598-7028-4CC2-95D3-C8A0E2FA7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75" y="1754725"/>
            <a:ext cx="2409825" cy="159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bustible Dust Control in the Paper Industry | SonicAire">
            <a:extLst>
              <a:ext uri="{FF2B5EF4-FFF2-40B4-BE49-F238E27FC236}">
                <a16:creationId xmlns:a16="http://schemas.microsoft.com/office/drawing/2014/main" id="{BCA58203-8AAF-4233-9475-60C80CF49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44" y="3348585"/>
            <a:ext cx="2409826" cy="160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EB5DD87-C53A-49DF-B183-1C731E81D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61B0FD6-CBCA-4082-8840-76D1C6E85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94"/>
    </mc:Choice>
    <mc:Fallback xmlns="">
      <p:transition spd="slow" advTm="38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dentifying Zone 0, Zone 1 &amp; Zone 2 Hazardous Areas | Raytec Lighting | Petrol Station">
            <a:extLst>
              <a:ext uri="{FF2B5EF4-FFF2-40B4-BE49-F238E27FC236}">
                <a16:creationId xmlns:a16="http://schemas.microsoft.com/office/drawing/2014/main" id="{AE6D9ECA-D7DD-4B60-A9AA-4CB358E87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9" b="25110"/>
          <a:stretch/>
        </p:blipFill>
        <p:spPr bwMode="auto">
          <a:xfrm>
            <a:off x="5067705" y="4891314"/>
            <a:ext cx="6714184" cy="17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448298-42E5-4A34-9291-FF4A6D58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HazLoc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579E-5A6B-42B8-9F82-E7C865099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337800" cy="35156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Zone 0 </a:t>
            </a:r>
          </a:p>
          <a:p>
            <a:pPr lvl="1"/>
            <a:r>
              <a:rPr lang="en-US" dirty="0"/>
              <a:t>Explosive atmosphere is present continuously for long periods of time or will frequently occur.</a:t>
            </a:r>
          </a:p>
          <a:p>
            <a:r>
              <a:rPr lang="en-US" dirty="0"/>
              <a:t>Zone 1 </a:t>
            </a:r>
          </a:p>
          <a:p>
            <a:pPr lvl="1"/>
            <a:r>
              <a:rPr lang="en-US" dirty="0"/>
              <a:t>Explosive atmosphere is likely to occur occasionally in normal operation. It may exist because of repair, maintenance operations, or leakage.</a:t>
            </a:r>
          </a:p>
          <a:p>
            <a:r>
              <a:rPr lang="en-US" dirty="0"/>
              <a:t>Zone 2</a:t>
            </a:r>
          </a:p>
          <a:p>
            <a:pPr lvl="1"/>
            <a:r>
              <a:rPr lang="en-US" dirty="0"/>
              <a:t>Explosive atmosphere is not likely to occur in normal operation but, if it does occur, will persist for a short period only. </a:t>
            </a:r>
          </a:p>
          <a:p>
            <a:pPr lvl="1"/>
            <a:r>
              <a:rPr lang="en-US" dirty="0"/>
              <a:t>These areas only become hazardous in case of an accident or some unusual operating condition.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F1FC70-9199-44B9-A7F8-546AD1BCF9DA}"/>
              </a:ext>
            </a:extLst>
          </p:cNvPr>
          <p:cNvSpPr txBox="1"/>
          <p:nvPr/>
        </p:nvSpPr>
        <p:spPr>
          <a:xfrm>
            <a:off x="8424797" y="6543017"/>
            <a:ext cx="3699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credit: </a:t>
            </a:r>
            <a:r>
              <a:rPr lang="en-US" dirty="0">
                <a:hlinkClick r:id="rId5"/>
              </a:rPr>
              <a:t>heatingandprocess.com</a:t>
            </a:r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C38472A-69B3-4B41-B309-12D73E6D4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DF05E3A-131A-4DE6-B60D-B130E9603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52"/>
    </mc:Choice>
    <mc:Fallback>
      <p:transition spd="slow" advTm="65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BCEB-733C-4A09-801E-349B95779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Devices – Intrinsically Safe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ABA20-7E11-4A25-88F0-095536261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663989" cy="4351338"/>
          </a:xfrm>
        </p:spPr>
        <p:txBody>
          <a:bodyPr/>
          <a:lstStyle/>
          <a:p>
            <a:r>
              <a:rPr lang="en-US" dirty="0"/>
              <a:t>Can’t remove the fuel, so engineers </a:t>
            </a:r>
            <a:r>
              <a:rPr lang="en-US" b="1" i="1" u="sng" dirty="0"/>
              <a:t>remove the ignition source</a:t>
            </a:r>
          </a:p>
          <a:p>
            <a:r>
              <a:rPr lang="en-US" dirty="0"/>
              <a:t>Intrinsically Safe (IS)</a:t>
            </a:r>
          </a:p>
          <a:p>
            <a:pPr lvl="1"/>
            <a:r>
              <a:rPr lang="en-US" dirty="0"/>
              <a:t>An IS device is “</a:t>
            </a:r>
            <a:r>
              <a:rPr lang="en-US" b="1" dirty="0"/>
              <a:t>incapable</a:t>
            </a:r>
            <a:r>
              <a:rPr lang="en-US" dirty="0"/>
              <a:t> of releasing sufficient electrical or thermal energy under normal or abnormal conditions </a:t>
            </a:r>
            <a:r>
              <a:rPr lang="en-US" b="1" dirty="0"/>
              <a:t>to cause ignition </a:t>
            </a:r>
            <a:r>
              <a:rPr lang="en-US" dirty="0"/>
              <a:t>of a specific hazardous atmospheric mixture in its most easily ignited concentration”</a:t>
            </a:r>
          </a:p>
          <a:p>
            <a:pPr lvl="1"/>
            <a:r>
              <a:rPr lang="en-US" dirty="0"/>
              <a:t>Accomplished in IS devices by limiting the amount of power to be below the level that will ignite the atmosphere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2AE230B-204C-4CE0-BB1B-6D5DBEC86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EEB806-698B-43E0-9E25-155131FFA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69"/>
    </mc:Choice>
    <mc:Fallback>
      <p:transition spd="slow" advTm="44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60525-1091-46BB-947C-F35CBFD68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Devices – Intrinsically Safe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504FD-53EF-4A2F-8C8F-5743125C87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Most commonly an IS barrier is wired in series with the device</a:t>
            </a:r>
          </a:p>
          <a:p>
            <a:r>
              <a:rPr lang="en-US" dirty="0"/>
              <a:t>The barrier is located in a ‘safe zone’ outside of the explosive atmosphere</a:t>
            </a:r>
          </a:p>
          <a:p>
            <a:r>
              <a:rPr lang="en-US" dirty="0"/>
              <a:t>Barriers typically use</a:t>
            </a:r>
          </a:p>
          <a:p>
            <a:pPr lvl="1"/>
            <a:r>
              <a:rPr lang="en-US" dirty="0"/>
              <a:t>Zener Diodes to limit voltage</a:t>
            </a:r>
          </a:p>
          <a:p>
            <a:pPr lvl="1"/>
            <a:r>
              <a:rPr lang="en-US" dirty="0"/>
              <a:t>Resistors to limit current</a:t>
            </a:r>
          </a:p>
          <a:p>
            <a:pPr lvl="1"/>
            <a:r>
              <a:rPr lang="en-US" dirty="0"/>
              <a:t>Fuse</a:t>
            </a:r>
          </a:p>
          <a:p>
            <a:r>
              <a:rPr lang="en-US" dirty="0"/>
              <a:t>Temperature must still be considered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4902F9-0354-410B-B064-136CD6915A18}"/>
              </a:ext>
            </a:extLst>
          </p:cNvPr>
          <p:cNvSpPr txBox="1"/>
          <p:nvPr/>
        </p:nvSpPr>
        <p:spPr>
          <a:xfrm>
            <a:off x="10250905" y="6488668"/>
            <a:ext cx="123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Omega link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1A5A41-E795-45C9-957B-82473A746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240" y="2801912"/>
            <a:ext cx="6221655" cy="23315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93DEAD-F795-4710-9E1C-288229FD3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5" y="120072"/>
            <a:ext cx="2550695" cy="6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459A5E-C555-4920-85D3-4FD053EF4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41"/>
    </mc:Choice>
    <mc:Fallback xmlns="">
      <p:transition spd="slow" advTm="3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.7|2.3|9.5|1.5|6.7|2.6|3.1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2B5F3E313BF34D8F42CA765C9B67D9" ma:contentTypeVersion="10" ma:contentTypeDescription="Create a new document." ma:contentTypeScope="" ma:versionID="8627808b10936c4f70919d170687433b">
  <xsd:schema xmlns:xsd="http://www.w3.org/2001/XMLSchema" xmlns:xs="http://www.w3.org/2001/XMLSchema" xmlns:p="http://schemas.microsoft.com/office/2006/metadata/properties" xmlns:ns2="30c7625c-0e39-4587-ac08-d86b97ae6afb" targetNamespace="http://schemas.microsoft.com/office/2006/metadata/properties" ma:root="true" ma:fieldsID="6f2a3c783427d70e5291475dfa01fa9b" ns2:_="">
    <xsd:import namespace="30c7625c-0e39-4587-ac08-d86b97ae6a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c7625c-0e39-4587-ac08-d86b97ae6a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DCF12D-77CF-46E6-9CF1-4097400D9A2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BAEE750-A46A-4DD5-AEA0-BC4218DB17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c7625c-0e39-4587-ac08-d86b97ae6a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89EDA3-563D-4872-9FAD-6DCC5B3BD9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5477</TotalTime>
  <Words>1400</Words>
  <Application>Microsoft Office PowerPoint</Application>
  <PresentationFormat>Widescreen</PresentationFormat>
  <Paragraphs>267</Paragraphs>
  <Slides>31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Abel</vt:lpstr>
      <vt:lpstr>Arial</vt:lpstr>
      <vt:lpstr>Calibri</vt:lpstr>
      <vt:lpstr>Calibri Light</vt:lpstr>
      <vt:lpstr>Lato</vt:lpstr>
      <vt:lpstr>Rambla</vt:lpstr>
      <vt:lpstr>Roboto</vt:lpstr>
      <vt:lpstr>Office Theme</vt:lpstr>
      <vt:lpstr>‘Calm, Cool &amp; Collected’</vt:lpstr>
      <vt:lpstr>Overview</vt:lpstr>
      <vt:lpstr>Designing Systems In a ‘Hazardous Location’</vt:lpstr>
      <vt:lpstr>What is a ‘Hazardous Location’</vt:lpstr>
      <vt:lpstr>Potential Ignition Sources</vt:lpstr>
      <vt:lpstr>HazLoc’s Are Common</vt:lpstr>
      <vt:lpstr>HazLoc</vt:lpstr>
      <vt:lpstr>Devices – Intrinsically Safe</vt:lpstr>
      <vt:lpstr>Devices – Intrinsically Safe</vt:lpstr>
      <vt:lpstr>Devices – Non-Sparking</vt:lpstr>
      <vt:lpstr>Devices – Flame-Proof</vt:lpstr>
      <vt:lpstr>Devices – Explosion Proof</vt:lpstr>
      <vt:lpstr>Devices – Explosion Proof</vt:lpstr>
      <vt:lpstr>Regulatory</vt:lpstr>
      <vt:lpstr>Labeling</vt:lpstr>
      <vt:lpstr>Labeling</vt:lpstr>
      <vt:lpstr>Labeling – Class+Div VS Zone</vt:lpstr>
      <vt:lpstr>Sensors</vt:lpstr>
      <vt:lpstr>POSITAL</vt:lpstr>
      <vt:lpstr>POSITAL - Products</vt:lpstr>
      <vt:lpstr>POSITAL - Approach </vt:lpstr>
      <vt:lpstr>POSITAL - Approach </vt:lpstr>
      <vt:lpstr>POSITAL - Approach</vt:lpstr>
      <vt:lpstr>PowerPoint Presentation</vt:lpstr>
      <vt:lpstr>Positek</vt:lpstr>
      <vt:lpstr>Positek - Products</vt:lpstr>
      <vt:lpstr>Positek – Intrinsically Safe</vt:lpstr>
      <vt:lpstr>Positek – Environment Options</vt:lpstr>
      <vt:lpstr>Positek – Product Series</vt:lpstr>
      <vt:lpstr>Positek - Linear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Positek Sensor Overview</dc:title>
  <dc:creator>Jarrod Orszulak</dc:creator>
  <cp:lastModifiedBy>Jarrod Orszulak</cp:lastModifiedBy>
  <cp:revision>7</cp:revision>
  <dcterms:created xsi:type="dcterms:W3CDTF">2021-02-02T12:13:52Z</dcterms:created>
  <dcterms:modified xsi:type="dcterms:W3CDTF">2021-04-07T18:09:38Z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0x010100C82B5F3E313BF34D8F42CA765C9B67D9</vt:lpwstr>
  </property>
</Properties>
</file>